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4" r:id="rId3"/>
    <p:sldId id="285" r:id="rId4"/>
    <p:sldId id="295" r:id="rId5"/>
    <p:sldId id="260" r:id="rId6"/>
    <p:sldId id="278" r:id="rId7"/>
    <p:sldId id="289" r:id="rId8"/>
    <p:sldId id="298" r:id="rId9"/>
    <p:sldId id="27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41" autoAdjust="0"/>
  </p:normalViewPr>
  <p:slideViewPr>
    <p:cSldViewPr snapToGrid="0">
      <p:cViewPr>
        <p:scale>
          <a:sx n="90" d="100"/>
          <a:sy n="90" d="100"/>
        </p:scale>
        <p:origin x="-1146" y="-3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BF17ED87-5462-400C-9412-F129B73ED2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DD0007D-4445-4F30-BBC7-D1B72D78B6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/>
              <a:t>08.09.2019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0C2B97D-9F0A-4714-8A93-4F14C79E76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4EA188E-4B07-46F6-99F8-9AB6E38E67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E19E1-BAA8-46FB-931E-FC3F253CC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66929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/>
              <a:t>08.09.2019</a:t>
            </a: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E573F-BD2D-491B-88FE-841C846D7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58132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3DB9-EE35-4C18-B23A-5AC929D4A7EC}" type="datetime1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C320D0-1519-41AC-95DA-40BEE320D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447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073A-B469-474A-8E9A-B0AF356EA9B7}" type="datetime1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C320D0-1519-41AC-95DA-40BEE320D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54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F7E11-62AB-4040-B204-AEB346945D2F}" type="datetime1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C320D0-1519-41AC-95DA-40BEE320D31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610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57FF-1422-4E6F-A73B-F0EF4268A7A2}" type="datetime1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C320D0-1519-41AC-95DA-40BEE320D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066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F523-1EF8-4973-B77D-C45149609119}" type="datetime1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C320D0-1519-41AC-95DA-40BEE320D31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0882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0B8B-997C-47B1-B25D-9A7F86845864}" type="datetime1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C320D0-1519-41AC-95DA-40BEE320D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472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16E6D-7B7E-47EB-AC03-4D1C159CEB0A}" type="datetime1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0D0-1519-41AC-95DA-40BEE320D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653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55AAA-CA1C-42DC-994C-A92DB3CA367B}" type="datetime1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0D0-1519-41AC-95DA-40BEE320D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58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ED2-C3D9-4684-8D37-2B11391983D5}" type="datetime1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0D0-1519-41AC-95DA-40BEE320D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8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2314-B2E5-4E2C-9824-C834AF6DC060}" type="datetime1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C320D0-1519-41AC-95DA-40BEE320D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85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AE1F-15DF-4CE1-B6B3-240BA51E5878}" type="datetime1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C320D0-1519-41AC-95DA-40BEE320D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69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F7FF2-773B-4BC5-A44A-5E8063759E45}" type="datetime1">
              <a:rPr lang="ru-RU" smtClean="0"/>
              <a:t>27.01.2021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C320D0-1519-41AC-95DA-40BEE320D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03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6D47-B058-4440-A8F1-21697B2FF9CC}" type="datetime1">
              <a:rPr lang="ru-RU" smtClean="0"/>
              <a:t>27.01.2021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0D0-1519-41AC-95DA-40BEE320D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314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5A66-5A92-4898-8F6D-CE704B214B2B}" type="datetime1">
              <a:rPr lang="ru-RU" smtClean="0"/>
              <a:t>27.01.2021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0D0-1519-41AC-95DA-40BEE320D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8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A31F-7434-4BE3-90DE-8B293F4BAFE9}" type="datetime1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0D0-1519-41AC-95DA-40BEE320D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56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71D9-7728-4159-971D-18C705AA8120}" type="datetime1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C320D0-1519-41AC-95DA-40BEE320D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56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E9E89-2158-4F6E-A45B-3BDCA2FD2308}" type="datetime1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C320D0-1519-41AC-95DA-40BEE320D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58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778103-6B55-4BB2-8FED-6EE920C97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847" y="560314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Проект «Русский Хлопок</a:t>
            </a:r>
            <a:r>
              <a:rPr lang="ru-RU" sz="3200" b="1" dirty="0" smtClean="0"/>
              <a:t>».                        </a:t>
            </a:r>
            <a:r>
              <a:rPr lang="ru-RU" sz="3200" b="0" dirty="0" smtClean="0"/>
              <a:t>Выращивание хлопка-сырца в Астраханской области по уникальной технологии.</a:t>
            </a:r>
            <a:endParaRPr lang="ru-RU" sz="3200" b="0" dirty="0"/>
          </a:p>
        </p:txBody>
      </p:sp>
      <p:pic>
        <p:nvPicPr>
          <p:cNvPr id="5" name="Picture 2" descr="C:\Users\Леново\Desktop\13824452821.jpg">
            <a:extLst>
              <a:ext uri="{FF2B5EF4-FFF2-40B4-BE49-F238E27FC236}">
                <a16:creationId xmlns="" xmlns:a16="http://schemas.microsoft.com/office/drawing/2014/main" id="{8C55A0A7-FAAB-47C1-9F97-80B4E692C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15953" b="38267"/>
          <a:stretch>
            <a:fillRect/>
          </a:stretch>
        </p:blipFill>
        <p:spPr bwMode="auto">
          <a:xfrm>
            <a:off x="1686249" y="3051544"/>
            <a:ext cx="10264745" cy="3157870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039" y="307348"/>
            <a:ext cx="8001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24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A79F19-5054-49DA-A8EA-0D375CA0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476" y="69939"/>
            <a:ext cx="6508545" cy="640445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Хлопок</a:t>
            </a:r>
            <a:r>
              <a:rPr lang="ru-RU" sz="2800" b="1" u="sng" baseline="0" dirty="0" smtClean="0"/>
              <a:t> – мировой товар </a:t>
            </a:r>
            <a:endParaRPr lang="ru-RU" sz="2800" b="1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D0745A4-FFF8-4948-9877-BECF14A5D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4904" y="1773634"/>
            <a:ext cx="8758769" cy="24333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+mj-lt"/>
                <a:cs typeface="Arial" panose="020B0604020202020204" pitchFamily="34" charset="0"/>
              </a:rPr>
              <a:t>           </a:t>
            </a:r>
            <a:r>
              <a:rPr lang="ru-RU" sz="2800" b="1" u="sng" dirty="0" smtClean="0">
                <a:latin typeface="+mj-lt"/>
                <a:cs typeface="Arial" panose="020B0604020202020204" pitchFamily="34" charset="0"/>
              </a:rPr>
              <a:t>Хлопок для России сейчас</a:t>
            </a:r>
          </a:p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Ежегодная потребность в волокне более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80 000 </a:t>
            </a:r>
            <a:r>
              <a:rPr lang="ru-RU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тн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 сумму 130 млн.</a:t>
            </a: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endParaRPr lang="ru-RU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Хлопок в России на данный момент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ВЫРАЩИВАЕТСЯ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промышленных объёмах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Высокие транспортные расходы.</a:t>
            </a: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Необходимость покупки валюты для расчётов.</a:t>
            </a: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Сокращение поставок хлопка-сырца из стран СНГ из-за роста собственной перерабатывающей промышленности.</a:t>
            </a:r>
          </a:p>
          <a:p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703E529-0E91-4829-8691-978618CE9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CB86-FA7D-4E84-A5B5-90D0CEA2D074}" type="datetime1">
              <a:rPr lang="ru-RU" smtClean="0"/>
              <a:t>27.01.2021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A304D2B-C185-4F14-8580-3B50BD1FD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081913" cy="36512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sz="1200" dirty="0">
                <a:latin typeface="Arial Black" panose="020B0A04020102020204" pitchFamily="34" charset="0"/>
                <a:cs typeface="Arial" panose="020B0604020202020204" pitchFamily="34" charset="0"/>
              </a:rPr>
              <a:t>-2-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0D0745A4-FFF8-4948-9877-BECF14A5D31B}"/>
              </a:ext>
            </a:extLst>
          </p:cNvPr>
          <p:cNvSpPr txBox="1">
            <a:spLocks/>
          </p:cNvSpPr>
          <p:nvPr/>
        </p:nvSpPr>
        <p:spPr>
          <a:xfrm>
            <a:off x="2274905" y="535943"/>
            <a:ext cx="6252402" cy="1286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Высокая ликвидность</a:t>
            </a: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Ежегодный рост потребления в мире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2-2,5% в год</a:t>
            </a: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Биржевой товар, ценообразование в долларах США</a:t>
            </a:r>
          </a:p>
          <a:p>
            <a:pPr marL="0" indent="0">
              <a:buFont typeface="Wingdings 3" charset="2"/>
              <a:buNone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0D0745A4-FFF8-4948-9877-BECF14A5D31B}"/>
              </a:ext>
            </a:extLst>
          </p:cNvPr>
          <p:cNvSpPr txBox="1">
            <a:spLocks/>
          </p:cNvSpPr>
          <p:nvPr/>
        </p:nvSpPr>
        <p:spPr>
          <a:xfrm>
            <a:off x="2274905" y="4206952"/>
            <a:ext cx="7709068" cy="18358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sz="3000" b="1" u="sng" dirty="0" smtClean="0">
                <a:latin typeface="Century Gothic" pitchFamily="34" charset="0"/>
                <a:cs typeface="Arial" panose="020B0604020202020204" pitchFamily="34" charset="0"/>
              </a:rPr>
              <a:t>Хлопок для России после</a:t>
            </a:r>
          </a:p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стоимости сырья для отечественных предприятий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10-20%</a:t>
            </a:r>
          </a:p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стратегическим материалом</a:t>
            </a:r>
          </a:p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производства текстильных товаров, замещающих импорт</a:t>
            </a:r>
          </a:p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Удобство расчётов</a:t>
            </a:r>
          </a:p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3" charset="2"/>
              <a:buNone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624" y="157493"/>
            <a:ext cx="8001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5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8C31F-EB6B-4E1C-A808-91AA2D30C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494" y="291401"/>
            <a:ext cx="8911687" cy="1280890"/>
          </a:xfrm>
        </p:spPr>
        <p:txBody>
          <a:bodyPr/>
          <a:lstStyle/>
          <a:p>
            <a:pPr algn="ctr"/>
            <a:r>
              <a:rPr lang="ru-RU" b="1" baseline="0" dirty="0" smtClean="0">
                <a:solidFill>
                  <a:srgbClr val="C00000"/>
                </a:solidFill>
              </a:rPr>
              <a:t>«ФИШКА» ПРОЕКТА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176B4C1-B4A4-4643-867F-27ECB9C69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6094" y="1005776"/>
            <a:ext cx="9987579" cy="25257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u="sng" dirty="0" smtClean="0"/>
              <a:t>Уникальная технология выращивания</a:t>
            </a:r>
            <a:r>
              <a:rPr lang="ru-RU" sz="2800" b="1" dirty="0" smtClean="0"/>
              <a:t>:</a:t>
            </a:r>
          </a:p>
          <a:p>
            <a:pPr marL="0" indent="0" algn="ctr">
              <a:buNone/>
            </a:pPr>
            <a:r>
              <a:rPr lang="ru-RU" sz="2800" dirty="0" smtClean="0"/>
              <a:t>- позволяет получить урожайность выше, чем в Узбекистане в 1,5 – 2 раза</a:t>
            </a:r>
          </a:p>
          <a:p>
            <a:pPr marL="0" indent="0" algn="ctr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- снижает себестоимость волокна, относительно              традиционных технологий  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sz="2800" dirty="0" smtClean="0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FBEC50E-CDE6-4B49-9D73-BF8DA455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9553E-81B4-484D-AD6A-3938AAAA91C5}" type="datetime1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="" xmlns:a16="http://schemas.microsoft.com/office/drawing/2014/main" id="{63C72F9D-E541-46FD-8584-2FD7B4308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sz="1200" dirty="0">
                <a:latin typeface="Arial Black" panose="020B0A04020102020204" pitchFamily="34" charset="0"/>
                <a:cs typeface="Arial" panose="020B0604020202020204" pitchFamily="34" charset="0"/>
              </a:rPr>
              <a:t>-3-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6418" y="3700980"/>
            <a:ext cx="108558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ЦЕЛЬ ПРОЕКТА </a:t>
            </a:r>
            <a:r>
              <a:rPr lang="ru-RU" sz="2400" dirty="0"/>
              <a:t>– производство </a:t>
            </a:r>
            <a:r>
              <a:rPr lang="ru-RU" sz="2400" b="1" dirty="0"/>
              <a:t>30 000 </a:t>
            </a:r>
            <a:r>
              <a:rPr lang="ru-RU" sz="2400" dirty="0"/>
              <a:t>тонн хлопкового волокна в год</a:t>
            </a:r>
            <a:r>
              <a:rPr lang="ru-RU" sz="2400" dirty="0" smtClean="0"/>
              <a:t>.</a:t>
            </a:r>
          </a:p>
          <a:p>
            <a:pPr algn="ctr"/>
            <a:r>
              <a:rPr lang="ru-RU" sz="2400" dirty="0" smtClean="0"/>
              <a:t> </a:t>
            </a:r>
          </a:p>
          <a:p>
            <a:pPr algn="ctr"/>
            <a:r>
              <a:rPr lang="ru-RU" sz="2400" dirty="0" smtClean="0"/>
              <a:t>Это </a:t>
            </a:r>
            <a:r>
              <a:rPr lang="ru-RU" sz="2400" b="1" dirty="0" smtClean="0"/>
              <a:t>40%</a:t>
            </a:r>
            <a:r>
              <a:rPr lang="ru-RU" sz="2400" dirty="0" smtClean="0"/>
              <a:t> </a:t>
            </a:r>
            <a:r>
              <a:rPr lang="ru-RU" sz="2400" dirty="0"/>
              <a:t>от потребности российских предприятий в сырье</a:t>
            </a:r>
            <a:r>
              <a:rPr lang="ru-RU" sz="2400" dirty="0" smtClean="0"/>
              <a:t>.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А в дальнейшем цель занять отечественный рынок на </a:t>
            </a:r>
            <a:r>
              <a:rPr lang="ru-RU" sz="2400" b="1" dirty="0" smtClean="0"/>
              <a:t>100%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73" y="291401"/>
            <a:ext cx="8001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19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4ABB8E-4763-4F20-98E0-7F66E42BB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98871"/>
            <a:ext cx="10515600" cy="102032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Бизнес процесс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A5EFF3A5-BB34-4AD5-87CE-51FBB542AFF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9011" t="34273" r="2557" b="8968"/>
          <a:stretch/>
        </p:blipFill>
        <p:spPr bwMode="auto">
          <a:xfrm>
            <a:off x="1285709" y="1219200"/>
            <a:ext cx="9770218" cy="4911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Дата 5">
            <a:extLst>
              <a:ext uri="{FF2B5EF4-FFF2-40B4-BE49-F238E27FC236}">
                <a16:creationId xmlns="" xmlns:a16="http://schemas.microsoft.com/office/drawing/2014/main" id="{2E81B8AA-483D-4480-9F2B-B75997EA4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40CC-B339-4A47-9BF7-408320EE808D}" type="datetime1">
              <a:rPr lang="ru-RU" smtClean="0"/>
              <a:t>27.01.2021</a:t>
            </a:fld>
            <a:endParaRPr lang="ru-RU"/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="" xmlns:a16="http://schemas.microsoft.com/office/drawing/2014/main" id="{599A25E0-6E5C-42BE-B336-091D9D5CC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sz="1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-</a:t>
            </a:r>
            <a:r>
              <a:rPr lang="ru-RU" sz="1200" dirty="0"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  <a:r>
              <a:rPr lang="ru-RU" sz="1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-</a:t>
            </a:r>
            <a:endParaRPr lang="ru-RU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5483497A-0D0D-4702-B0B6-17787346F531}"/>
              </a:ext>
            </a:extLst>
          </p:cNvPr>
          <p:cNvSpPr/>
          <p:nvPr/>
        </p:nvSpPr>
        <p:spPr>
          <a:xfrm>
            <a:off x="838201" y="907228"/>
            <a:ext cx="10515599" cy="3119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Этапы в календарном году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960" y="115963"/>
            <a:ext cx="8001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55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2135724" y="0"/>
            <a:ext cx="8911687" cy="2232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>Финансовый план, </a:t>
            </a:r>
            <a:r>
              <a:rPr lang="ru-RU" sz="2000" b="1" dirty="0" err="1" smtClean="0"/>
              <a:t>млн.руб</a:t>
            </a:r>
            <a:endParaRPr lang="ru-RU" sz="2000" b="1" dirty="0"/>
          </a:p>
        </p:txBody>
      </p:sp>
      <p:sp>
        <p:nvSpPr>
          <p:cNvPr id="25" name="Нижний колонтитул 3">
            <a:extLst>
              <a:ext uri="{FF2B5EF4-FFF2-40B4-BE49-F238E27FC236}">
                <a16:creationId xmlns="" xmlns:a16="http://schemas.microsoft.com/office/drawing/2014/main" id="{DD47F794-6CA6-4EB3-A1D2-00EEB2905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46682" y="6337827"/>
            <a:ext cx="7619999" cy="36512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sz="1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-5-</a:t>
            </a:r>
            <a:endParaRPr lang="ru-RU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345992"/>
              </p:ext>
            </p:extLst>
          </p:nvPr>
        </p:nvGraphicFramePr>
        <p:xfrm>
          <a:off x="393409" y="425301"/>
          <a:ext cx="11525689" cy="58917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67420"/>
                <a:gridCol w="520995"/>
                <a:gridCol w="549506"/>
                <a:gridCol w="660971"/>
                <a:gridCol w="660971"/>
                <a:gridCol w="660971"/>
                <a:gridCol w="660971"/>
                <a:gridCol w="660971"/>
                <a:gridCol w="660971"/>
                <a:gridCol w="660971"/>
                <a:gridCol w="660971"/>
              </a:tblGrid>
              <a:tr h="30846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Показатели, годы (период с 01.03 )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846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Подготовка площади (га)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4000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5000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15000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15000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15000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846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err="1">
                          <a:effectLst/>
                        </a:rPr>
                        <a:t>Площадъ</a:t>
                      </a:r>
                      <a:r>
                        <a:rPr lang="ru-RU" sz="1400" b="1" u="none" strike="noStrike" dirty="0">
                          <a:effectLst/>
                        </a:rPr>
                        <a:t> посева, (га)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2000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3000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4000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5000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5000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7000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10000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15000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15000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846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Затраты на покупку техники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230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340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846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Затраты на покупку </a:t>
                      </a:r>
                      <a:r>
                        <a:rPr lang="ru-RU" sz="1400" u="none" strike="noStrike" dirty="0" err="1">
                          <a:effectLst/>
                        </a:rPr>
                        <a:t>спец.оборудования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85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127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846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Затраты на строительство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846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Затраты на мелиорацию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846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Затраты операционные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140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170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150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530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430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430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846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</a:rPr>
                        <a:t>Всего затрат: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</a:rPr>
                        <a:t>309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</a:rPr>
                        <a:t>264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</a:rPr>
                        <a:t>280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</a:rPr>
                        <a:t>354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</a:rPr>
                        <a:t>150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</a:rPr>
                        <a:t>425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</a:rPr>
                        <a:t>730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</a:rPr>
                        <a:t>1163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</a:rPr>
                        <a:t>770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</a:rPr>
                        <a:t>430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846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Урожайность хлопка-сырца ц/1Га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49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846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Хлопковое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</a:rPr>
                        <a:t>волокно </a:t>
                      </a:r>
                      <a:r>
                        <a:rPr lang="ru-RU" sz="1400" u="none" strike="noStrike" dirty="0">
                          <a:effectLst/>
                        </a:rPr>
                        <a:t>урожай, тонн всего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153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3060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4998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6392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8160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8330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11900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17340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26520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27030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846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Курс </a:t>
                      </a:r>
                      <a:r>
                        <a:rPr lang="ru-RU" sz="1400" u="none" strike="noStrike" dirty="0">
                          <a:effectLst/>
                        </a:rPr>
                        <a:t>доллара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80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81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82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83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84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85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846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Прибыль от продажи хлопка на конец года (без НДС)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293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491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637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834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862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1 246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1 838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2 845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2 934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846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Доход Инвестора от прибыли до возврата инвестиций, 75%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11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220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369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478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625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846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Доход остальных учредителей (предприятия), 25%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123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159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208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846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Требуемые инвестиции на начало года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309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264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280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354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150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80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960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Движение капитала инвестора нарастающим итогом на конец периода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-298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-342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-254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-130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345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846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Прибыль инвестора после возврата инвестиций (25%)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109</a:t>
                      </a:r>
                      <a:endParaRPr lang="ru-RU" sz="16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129</a:t>
                      </a:r>
                      <a:endParaRPr lang="ru-RU" sz="16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169</a:t>
                      </a:r>
                      <a:endParaRPr lang="ru-RU" sz="16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519</a:t>
                      </a:r>
                      <a:endParaRPr lang="ru-RU" sz="16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626</a:t>
                      </a:r>
                      <a:endParaRPr lang="ru-RU" sz="16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840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ADE293-679E-4FA2-BEE3-64CBCA1FE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297" y="305133"/>
            <a:ext cx="8911687" cy="6517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ПОКАЗАТЕЛИ </a:t>
            </a:r>
            <a:r>
              <a:rPr lang="ru-RU" b="1" i="1" dirty="0"/>
              <a:t>ПРОЕКТА  </a:t>
            </a:r>
            <a:br>
              <a:rPr lang="ru-RU" b="1" i="1" dirty="0"/>
            </a:b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C5A0F211-9D62-4843-B8D2-DA78B97924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438692"/>
              </p:ext>
            </p:extLst>
          </p:nvPr>
        </p:nvGraphicFramePr>
        <p:xfrm>
          <a:off x="1052622" y="1265276"/>
          <a:ext cx="10714367" cy="3119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83033">
                  <a:extLst>
                    <a:ext uri="{9D8B030D-6E8A-4147-A177-3AD203B41FA5}">
                      <a16:colId xmlns="" xmlns:a16="http://schemas.microsoft.com/office/drawing/2014/main" val="1980618334"/>
                    </a:ext>
                  </a:extLst>
                </a:gridCol>
                <a:gridCol w="1626781">
                  <a:extLst>
                    <a:ext uri="{9D8B030D-6E8A-4147-A177-3AD203B41FA5}">
                      <a16:colId xmlns="" xmlns:a16="http://schemas.microsoft.com/office/drawing/2014/main" val="760775510"/>
                    </a:ext>
                  </a:extLst>
                </a:gridCol>
                <a:gridCol w="1304553">
                  <a:extLst>
                    <a:ext uri="{9D8B030D-6E8A-4147-A177-3AD203B41FA5}">
                      <a16:colId xmlns="" xmlns:a16="http://schemas.microsoft.com/office/drawing/2014/main" val="3791560075"/>
                    </a:ext>
                  </a:extLst>
                </a:gridCol>
              </a:tblGrid>
              <a:tr h="7886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Общий поток инвестиций в проект</a:t>
                      </a:r>
                      <a:endParaRPr lang="en-US" sz="2000" b="1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млн.,</a:t>
                      </a:r>
                      <a:r>
                        <a:rPr lang="ru-RU" sz="1600" b="0" i="0" u="none" strike="noStrike" dirty="0" err="1" smtClean="0">
                          <a:effectLst/>
                          <a:latin typeface="Arial Black" panose="020B0A04020102020204" pitchFamily="34" charset="0"/>
                        </a:rPr>
                        <a:t>руб</a:t>
                      </a:r>
                      <a:endParaRPr lang="ru-RU" sz="16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r>
                        <a:rPr lang="ru-RU" sz="2400" b="1" i="0" u="none" strike="noStrike" baseline="0" dirty="0" smtClean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2400" b="1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782</a:t>
                      </a:r>
                      <a:endParaRPr lang="ru-RU" sz="2400" b="1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8594388"/>
                  </a:ext>
                </a:extLst>
              </a:tr>
              <a:tr h="7530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Максимальная сумма вложений с учетом реинвестиции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 прибыли</a:t>
                      </a:r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 (на 3й год проекта)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млн.,</a:t>
                      </a:r>
                      <a:r>
                        <a:rPr lang="ru-RU" sz="1600" b="0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руб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622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55956549"/>
                  </a:ext>
                </a:extLst>
              </a:tr>
              <a:tr h="7886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  <a:latin typeface="Arial Black" panose="020B0A04020102020204" pitchFamily="34" charset="0"/>
                        </a:rPr>
                        <a:t>Сумма вложений в оборудование (на этапе инвестирования)</a:t>
                      </a:r>
                      <a:endParaRPr lang="en-US" sz="2000" b="1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Arial Black" panose="020B0A04020102020204" pitchFamily="34" charset="0"/>
                        </a:rPr>
                        <a:t>млн., </a:t>
                      </a:r>
                      <a:r>
                        <a:rPr lang="ru-RU" sz="1600" b="0" i="0" u="none" strike="noStrike" dirty="0" err="1" smtClean="0">
                          <a:effectLst/>
                          <a:latin typeface="Arial Black" panose="020B0A04020102020204" pitchFamily="34" charset="0"/>
                        </a:rPr>
                        <a:t>руб</a:t>
                      </a:r>
                      <a:endParaRPr lang="ru-RU" sz="1600" b="0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  <a:latin typeface="Arial Black" panose="020B0A04020102020204" pitchFamily="34" charset="0"/>
                        </a:rPr>
                        <a:t>572</a:t>
                      </a:r>
                      <a:endParaRPr lang="ru-RU" sz="2400" b="1" i="0" u="none" strike="noStrike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52698982"/>
                  </a:ext>
                </a:extLst>
              </a:tr>
              <a:tr h="7886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Возврат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 инвестиций</a:t>
                      </a:r>
                      <a:endParaRPr lang="en-US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года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5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32887883"/>
                  </a:ext>
                </a:extLst>
              </a:tr>
            </a:tbl>
          </a:graphicData>
        </a:graphic>
      </p:graphicFrame>
      <p:sp>
        <p:nvSpPr>
          <p:cNvPr id="9" name="Дата 8">
            <a:extLst>
              <a:ext uri="{FF2B5EF4-FFF2-40B4-BE49-F238E27FC236}">
                <a16:creationId xmlns="" xmlns:a16="http://schemas.microsoft.com/office/drawing/2014/main" id="{C5FD2A36-1B71-41DF-951C-1F6F72613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771C-C6CB-43A1-89F7-D20BDFD0AC31}" type="datetime1">
              <a:rPr lang="ru-RU" smtClean="0"/>
              <a:t>27.01.2021</a:t>
            </a:fld>
            <a:endParaRPr lang="ru-RU"/>
          </a:p>
        </p:txBody>
      </p:sp>
      <p:sp>
        <p:nvSpPr>
          <p:cNvPr id="10" name="Нижний колонтитул 3">
            <a:extLst>
              <a:ext uri="{FF2B5EF4-FFF2-40B4-BE49-F238E27FC236}">
                <a16:creationId xmlns="" xmlns:a16="http://schemas.microsoft.com/office/drawing/2014/main" id="{AF69A84E-003B-473F-9B3A-03848407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sz="1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-</a:t>
            </a:r>
            <a:r>
              <a:rPr lang="ru-RU" sz="1200" dirty="0">
                <a:latin typeface="Arial Black" panose="020B0A04020102020204" pitchFamily="34" charset="0"/>
                <a:cs typeface="Arial" panose="020B0604020202020204" pitchFamily="34" charset="0"/>
              </a:rPr>
              <a:t>6</a:t>
            </a:r>
            <a:r>
              <a:rPr lang="ru-RU" sz="1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-</a:t>
            </a:r>
            <a:endParaRPr lang="ru-RU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25901"/>
              </p:ext>
            </p:extLst>
          </p:nvPr>
        </p:nvGraphicFramePr>
        <p:xfrm>
          <a:off x="1058126" y="4387702"/>
          <a:ext cx="10714367" cy="7886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83033"/>
                <a:gridCol w="1626781"/>
                <a:gridCol w="1304553"/>
              </a:tblGrid>
              <a:tr h="7886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ROI</a:t>
                      </a:r>
                      <a:r>
                        <a:rPr lang="en-US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проекта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146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52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FAC801-EF42-47CA-8CCF-366BD04E1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10" y="62800"/>
            <a:ext cx="10515600" cy="613821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получит Инвестор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0320E29-C4C1-4132-B215-A18754994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6E2B-3DB0-48AB-B811-FF34910B7997}" type="datetime1">
              <a:rPr lang="ru-RU" smtClean="0"/>
              <a:t>27.01.2021</a:t>
            </a:fld>
            <a:endParaRPr lang="ru-RU"/>
          </a:p>
        </p:txBody>
      </p:sp>
      <p:sp>
        <p:nvSpPr>
          <p:cNvPr id="10" name="Нижний колонтитул 3">
            <a:extLst>
              <a:ext uri="{FF2B5EF4-FFF2-40B4-BE49-F238E27FC236}">
                <a16:creationId xmlns="" xmlns:a16="http://schemas.microsoft.com/office/drawing/2014/main" id="{325F471E-BCA1-47DD-A2C6-DCE628E90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sz="1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-</a:t>
            </a:r>
            <a:r>
              <a:rPr lang="ru-RU" sz="1200" dirty="0">
                <a:latin typeface="Arial Black" panose="020B0A04020102020204" pitchFamily="34" charset="0"/>
                <a:cs typeface="Arial" panose="020B0604020202020204" pitchFamily="34" charset="0"/>
              </a:rPr>
              <a:t>7</a:t>
            </a:r>
            <a:r>
              <a:rPr lang="ru-RU" sz="1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-</a:t>
            </a:r>
            <a:endParaRPr lang="ru-RU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306A75AB-2775-4AF1-932D-E080F123F76E}"/>
              </a:ext>
            </a:extLst>
          </p:cNvPr>
          <p:cNvSpPr/>
          <p:nvPr/>
        </p:nvSpPr>
        <p:spPr>
          <a:xfrm>
            <a:off x="838200" y="1555930"/>
            <a:ext cx="3430798" cy="44935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 доли</a:t>
            </a:r>
            <a:r>
              <a:rPr lang="ru-RU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</a:p>
          <a:p>
            <a:pPr algn="ctr"/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Возврат 100%  инвестиций за       </a:t>
            </a:r>
            <a:r>
              <a:rPr lang="ru-RU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лет. </a:t>
            </a:r>
            <a:endParaRPr lang="ru-RU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D47B8BB8-67EE-4B7D-9F62-F231AFF6098E}"/>
              </a:ext>
            </a:extLst>
          </p:cNvPr>
          <p:cNvSpPr/>
          <p:nvPr/>
        </p:nvSpPr>
        <p:spPr>
          <a:xfrm>
            <a:off x="4405412" y="664536"/>
            <a:ext cx="3430797" cy="53849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 Инвестора с ПЕРВОГО года и в течение 10-ти лет составит более </a:t>
            </a:r>
          </a:p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3,25</a:t>
            </a:r>
            <a:r>
              <a:rPr lang="ru-RU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руб.</a:t>
            </a:r>
          </a:p>
          <a:p>
            <a:pPr algn="ctr"/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выхода на проектную мощность доход – ежегодно более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</a:t>
            </a:r>
            <a:r>
              <a:rPr lang="ru-RU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млн.руб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404104B2-1039-4F3E-93AE-9E7E0090DC81}"/>
              </a:ext>
            </a:extLst>
          </p:cNvPr>
          <p:cNvSpPr/>
          <p:nvPr/>
        </p:nvSpPr>
        <p:spPr>
          <a:xfrm>
            <a:off x="7997435" y="1555929"/>
            <a:ext cx="3541056" cy="45367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Капитализация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 на 10-й год – более </a:t>
            </a: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ru-RU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млрд.руб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183" y="307349"/>
            <a:ext cx="8001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75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C0A35B-6576-494F-A5CA-203D2A5B0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683" y="306354"/>
            <a:ext cx="10515600" cy="811133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</a:rPr>
              <a:t>«АПГРЕЙД» проекта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63037CC-BB5F-4730-8703-7F38791B6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5C32-5416-4EA0-A9EE-7ADE6DD4B47E}" type="datetime1">
              <a:rPr lang="ru-RU" smtClean="0"/>
              <a:t>27.01.2021</a:t>
            </a:fld>
            <a:endParaRPr lang="ru-RU"/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="" xmlns:a16="http://schemas.microsoft.com/office/drawing/2014/main" id="{FCD941E4-B008-4F11-9E67-7732B43DB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3" y="6318250"/>
            <a:ext cx="7620000" cy="36988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sz="1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-</a:t>
            </a:r>
            <a:r>
              <a:rPr lang="ru-RU" sz="1200" dirty="0">
                <a:latin typeface="Arial Black" panose="020B0A04020102020204" pitchFamily="34" charset="0"/>
                <a:cs typeface="Arial" panose="020B0604020202020204" pitchFamily="34" charset="0"/>
              </a:rPr>
              <a:t>8</a:t>
            </a:r>
            <a:r>
              <a:rPr lang="ru-RU" sz="1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-</a:t>
            </a:r>
            <a:endParaRPr lang="ru-RU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183" y="307349"/>
            <a:ext cx="8001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: скругленные углы 3">
            <a:extLst>
              <a:ext uri="{FF2B5EF4-FFF2-40B4-BE49-F238E27FC236}">
                <a16:creationId xmlns="" xmlns:a16="http://schemas.microsoft.com/office/drawing/2014/main" id="{306A75AB-2775-4AF1-932D-E080F123F76E}"/>
              </a:ext>
            </a:extLst>
          </p:cNvPr>
          <p:cNvSpPr/>
          <p:nvPr/>
        </p:nvSpPr>
        <p:spPr>
          <a:xfrm>
            <a:off x="657447" y="1396406"/>
            <a:ext cx="2659912" cy="480552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доходности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счёт переработки побочных продуктов (масло, </a:t>
            </a:r>
            <a:r>
              <a:rPr lang="ru-RU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линт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пеллеты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жмых)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3">
            <a:extLst>
              <a:ext uri="{FF2B5EF4-FFF2-40B4-BE49-F238E27FC236}">
                <a16:creationId xmlns="" xmlns:a16="http://schemas.microsoft.com/office/drawing/2014/main" id="{306A75AB-2775-4AF1-932D-E080F123F76E}"/>
              </a:ext>
            </a:extLst>
          </p:cNvPr>
          <p:cNvSpPr/>
          <p:nvPr/>
        </p:nvSpPr>
        <p:spPr>
          <a:xfrm>
            <a:off x="3467986" y="1396405"/>
            <a:ext cx="2659912" cy="480552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урожайности 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60-80 ц/Га после 2-го периода)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3">
            <a:extLst>
              <a:ext uri="{FF2B5EF4-FFF2-40B4-BE49-F238E27FC236}">
                <a16:creationId xmlns="" xmlns:a16="http://schemas.microsoft.com/office/drawing/2014/main" id="{306A75AB-2775-4AF1-932D-E080F123F76E}"/>
              </a:ext>
            </a:extLst>
          </p:cNvPr>
          <p:cNvSpPr/>
          <p:nvPr/>
        </p:nvSpPr>
        <p:spPr>
          <a:xfrm>
            <a:off x="6338776" y="1396408"/>
            <a:ext cx="2659912" cy="480552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создаёт реальную базу для создания производства по 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переработке хлопкового волокна в пряжу </a:t>
            </a:r>
          </a:p>
          <a:p>
            <a:pPr algn="ctr"/>
            <a:endParaRPr lang="en-US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рынок пряжи в России более 500 млн.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$)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: скругленные углы 3">
            <a:extLst>
              <a:ext uri="{FF2B5EF4-FFF2-40B4-BE49-F238E27FC236}">
                <a16:creationId xmlns="" xmlns:a16="http://schemas.microsoft.com/office/drawing/2014/main" id="{306A75AB-2775-4AF1-932D-E080F123F76E}"/>
              </a:ext>
            </a:extLst>
          </p:cNvPr>
          <p:cNvSpPr/>
          <p:nvPr/>
        </p:nvSpPr>
        <p:spPr>
          <a:xfrm>
            <a:off x="9152859" y="1396404"/>
            <a:ext cx="2659912" cy="480552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Масштабирование проекта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60 тысяч гектаров площадей посева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Астраханской области, а также полей в Волгоградской области, Ставропольском крае, Калмыкии, Дагестане и РК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Крым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66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7E13E0C-86A8-44E3-8E99-A9F076686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BA08-7967-446B-93A8-99A898F9D41F}" type="datetime1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="" xmlns:a16="http://schemas.microsoft.com/office/drawing/2014/main" id="{5A19184C-5FCE-4075-A499-641B34A3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8579" y="6348459"/>
            <a:ext cx="7619999" cy="36512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sz="1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-</a:t>
            </a:r>
            <a:r>
              <a:rPr lang="ru-RU" sz="1200" dirty="0">
                <a:latin typeface="Arial Black" panose="020B0A04020102020204" pitchFamily="34" charset="0"/>
                <a:cs typeface="Arial" panose="020B0604020202020204" pitchFamily="34" charset="0"/>
              </a:rPr>
              <a:t>9</a:t>
            </a:r>
            <a:r>
              <a:rPr lang="ru-RU" sz="1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-</a:t>
            </a:r>
            <a:endParaRPr lang="ru-RU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C55873-887A-4EFF-865A-7D5CA5AC41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92595" y="147860"/>
            <a:ext cx="8803759" cy="6093452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Команда: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1600" dirty="0" smtClean="0"/>
              <a:t>1</a:t>
            </a:r>
            <a:r>
              <a:rPr lang="ru-RU" sz="1800" u="sng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Фурсов Николай </a:t>
            </a:r>
            <a:r>
              <a:rPr lang="ru-RU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Викторович </a:t>
            </a:r>
            <a:r>
              <a:rPr lang="ru-RU" sz="1800" u="sng" dirty="0">
                <a:latin typeface="Arial" panose="020B0604020202020204" pitchFamily="34" charset="0"/>
                <a:cs typeface="Arial" panose="020B0604020202020204" pitchFamily="34" charset="0"/>
              </a:rPr>
              <a:t>- агрономия, селекция. </a:t>
            </a:r>
            <a:br>
              <a:rPr lang="ru-RU" sz="18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Кандидат с/х наук, автор 10 патентов, 64 научных работ. Генетические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селекционные и семеноводческие работы в хлопководстве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Туркменистане 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России.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u="sng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Фурсов Василий </a:t>
            </a:r>
            <a:r>
              <a:rPr lang="ru-RU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Викторович </a:t>
            </a:r>
            <a:r>
              <a:rPr lang="ru-RU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– экономика и </a:t>
            </a:r>
            <a:r>
              <a:rPr lang="ru-RU" sz="1800" u="sng" dirty="0">
                <a:latin typeface="Arial" panose="020B0604020202020204" pitchFamily="34" charset="0"/>
                <a:cs typeface="Arial" panose="020B0604020202020204" pitchFamily="34" charset="0"/>
              </a:rPr>
              <a:t>технологии.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андидат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биол.наук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 8 запатентованных рабочих сортов хлопка. 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рганизатор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научных работ в Туркменистане, России, Австралии, Португалии, Испании, Словакии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u="sng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Фурсов Михаил </a:t>
            </a:r>
            <a:r>
              <a:rPr lang="ru-RU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Васильевич </a:t>
            </a:r>
            <a:r>
              <a:rPr lang="ru-RU" sz="1800" u="sng" dirty="0">
                <a:latin typeface="Arial" panose="020B0604020202020204" pitchFamily="34" charset="0"/>
                <a:cs typeface="Arial" panose="020B0604020202020204" pitchFamily="34" charset="0"/>
              </a:rPr>
              <a:t>- биохимия, технологии.</a:t>
            </a:r>
            <a:br>
              <a:rPr lang="ru-RU" sz="18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МГУ, кафедра почв, автор 1 патента, 6 научных работ.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аботы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физиологии и биохимии хлопчатника в России и Словакии.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1800" b="1" u="sng" dirty="0">
                <a:latin typeface="Arial" pitchFamily="34" charset="0"/>
                <a:cs typeface="Arial" panose="020B0604020202020204" pitchFamily="34" charset="0"/>
              </a:rPr>
              <a:t>Пасечник Николай </a:t>
            </a:r>
            <a:r>
              <a:rPr lang="ru-RU" sz="1800" b="1" u="sng" dirty="0" smtClean="0">
                <a:latin typeface="Arial" pitchFamily="34" charset="0"/>
                <a:cs typeface="Arial" panose="020B0604020202020204" pitchFamily="34" charset="0"/>
              </a:rPr>
              <a:t>Степанович </a:t>
            </a:r>
            <a:r>
              <a:rPr lang="ru-RU" sz="1800" u="sng" dirty="0">
                <a:latin typeface="Arial" pitchFamily="34" charset="0"/>
                <a:cs typeface="Arial" panose="020B0604020202020204" pitchFamily="34" charset="0"/>
              </a:rPr>
              <a:t>- юриспруденция, безопасность.</a:t>
            </a:r>
            <a:br>
              <a:rPr lang="ru-RU" sz="1800" u="sng" dirty="0">
                <a:latin typeface="Arial" pitchFamily="34" charset="0"/>
                <a:cs typeface="Arial" panose="020B0604020202020204" pitchFamily="34" charset="0"/>
              </a:rPr>
            </a:br>
            <a:r>
              <a:rPr lang="ru-RU" sz="1800" u="sng" dirty="0" smtClean="0">
                <a:latin typeface="Arial" pitchFamily="34" charset="0"/>
                <a:cs typeface="Arial" panose="020B0604020202020204" pitchFamily="34" charset="0"/>
              </a:rPr>
              <a:t/>
            </a:r>
            <a:br>
              <a:rPr lang="ru-RU" sz="1800" u="sng" dirty="0" smtClean="0">
                <a:latin typeface="Arial" pitchFamily="34" charset="0"/>
                <a:cs typeface="Arial" panose="020B0604020202020204" pitchFamily="34" charset="0"/>
              </a:rPr>
            </a:br>
            <a:r>
              <a:rPr lang="ru-RU" sz="1800" u="sng" dirty="0" smtClean="0">
                <a:latin typeface="Arial" pitchFamily="34" charset="0"/>
                <a:cs typeface="Arial" panose="020B0604020202020204" pitchFamily="34" charset="0"/>
              </a:rPr>
              <a:t>5. </a:t>
            </a:r>
            <a:r>
              <a:rPr lang="ru-RU" sz="1800" b="1" u="sng" dirty="0" smtClean="0">
                <a:latin typeface="Arial" pitchFamily="34" charset="0"/>
                <a:cs typeface="Arial" panose="020B0604020202020204" pitchFamily="34" charset="0"/>
              </a:rPr>
              <a:t>Белов Даниил </a:t>
            </a:r>
            <a:r>
              <a:rPr lang="ru-RU" sz="1800" u="sng" dirty="0">
                <a:latin typeface="Arial" pitchFamily="34" charset="0"/>
                <a:cs typeface="Arial" panose="020B0604020202020204" pitchFamily="34" charset="0"/>
              </a:rPr>
              <a:t>- управление и финансы.</a:t>
            </a:r>
            <a:br>
              <a:rPr lang="ru-RU" sz="1800" u="sng" dirty="0">
                <a:latin typeface="Arial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itchFamily="34" charset="0"/>
                <a:cs typeface="Arial" panose="020B0604020202020204" pitchFamily="34" charset="0"/>
              </a:rPr>
              <a:t>У</a:t>
            </a:r>
            <a:r>
              <a:rPr lang="ru-RU" sz="1600" dirty="0" smtClean="0">
                <a:latin typeface="Arial" pitchFamily="34" charset="0"/>
                <a:cs typeface="Arial" panose="020B0604020202020204" pitchFamily="34" charset="0"/>
              </a:rPr>
              <a:t>чредитель и финансовый директор действующего текстильного предприятия</a:t>
            </a:r>
            <a:r>
              <a:rPr lang="ru-RU" sz="1800" b="1" dirty="0" smtClean="0">
                <a:latin typeface="Arial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itchFamily="34" charset="0"/>
                <a:cs typeface="Arial" panose="020B0604020202020204" pitchFamily="34" charset="0"/>
              </a:rPr>
            </a:br>
            <a:r>
              <a:rPr lang="ru-RU" sz="1800" u="sng" dirty="0" smtClean="0">
                <a:latin typeface="Arial" pitchFamily="34" charset="0"/>
                <a:cs typeface="Arial" panose="020B0604020202020204" pitchFamily="34" charset="0"/>
              </a:rPr>
              <a:t>6. </a:t>
            </a:r>
            <a:r>
              <a:rPr lang="ru-RU" sz="1800" b="1" u="sng" dirty="0" err="1" smtClean="0">
                <a:latin typeface="Arial" pitchFamily="34" charset="0"/>
                <a:cs typeface="Arial" panose="020B0604020202020204" pitchFamily="34" charset="0"/>
              </a:rPr>
              <a:t>Мангушев</a:t>
            </a:r>
            <a:r>
              <a:rPr lang="ru-RU" sz="1800" b="1" u="sng" dirty="0" smtClean="0">
                <a:latin typeface="Arial" pitchFamily="34" charset="0"/>
                <a:cs typeface="Arial" panose="020B0604020202020204" pitchFamily="34" charset="0"/>
              </a:rPr>
              <a:t> Надир </a:t>
            </a:r>
            <a:r>
              <a:rPr lang="ru-RU" sz="1800" u="sng" dirty="0">
                <a:latin typeface="Arial" pitchFamily="34" charset="0"/>
                <a:cs typeface="Arial" panose="020B0604020202020204" pitchFamily="34" charset="0"/>
              </a:rPr>
              <a:t>- управление и инвестиции</a:t>
            </a:r>
            <a:r>
              <a:rPr lang="ru-RU" sz="1800" b="1" u="sng" dirty="0">
                <a:latin typeface="Arial" pitchFamily="34" charset="0"/>
                <a:cs typeface="Arial" panose="020B0604020202020204" pitchFamily="34" charset="0"/>
              </a:rPr>
              <a:t/>
            </a:r>
            <a:br>
              <a:rPr lang="ru-RU" sz="1800" b="1" u="sng" dirty="0">
                <a:latin typeface="Arial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anose="020B0604020202020204" pitchFamily="34" charset="0"/>
              </a:rPr>
            </a:br>
            <a:endParaRPr lang="ru-RU" sz="1800" b="1" dirty="0"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262" y="147860"/>
            <a:ext cx="8001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00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9817</TotalTime>
  <Words>660</Words>
  <Application>Microsoft Office PowerPoint</Application>
  <PresentationFormat>Произвольный</PresentationFormat>
  <Paragraphs>282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Легкий дым</vt:lpstr>
      <vt:lpstr>Проект «Русский Хлопок».                        Выращивание хлопка-сырца в Астраханской области по уникальной технологии.</vt:lpstr>
      <vt:lpstr>Хлопок – мировой товар </vt:lpstr>
      <vt:lpstr>«ФИШКА» ПРОЕКТА</vt:lpstr>
      <vt:lpstr>Бизнес процесс </vt:lpstr>
      <vt:lpstr>Финансовый план, млн.руб</vt:lpstr>
      <vt:lpstr>ПОКАЗАТЕЛИ ПРОЕКТА   </vt:lpstr>
      <vt:lpstr>ЧТО получит Инвестор</vt:lpstr>
      <vt:lpstr>«АПГРЕЙД» проекта</vt:lpstr>
      <vt:lpstr>Команда: 1. Фурсов Николай Викторович - агрономия, селекция.  Кандидат с/х наук, автор 10 патентов, 64 научных работ. Генетические, селекционные и семеноводческие работы в хлопководстве в Туркменистане и России.  2. Фурсов Василий Викторович – экономика и технологии.  Кандидат биол.наук, автор 8 запатентованных рабочих сортов хлопка.  Организатор научных работ в Туркменистане, России, Австралии, Португалии, Испании, Словакии.   3. Фурсов Михаил Васильевич - биохимия, технологии. МГУ, кафедра почв, автор 1 патента, 6 научных работ. Работы по физиологии и биохимии хлопчатника в России и Словакии.  4. Пасечник Николай Степанович - юриспруденция, безопасность.  5. Белов Даниил - управление и финансы. Учредитель и финансовый директор действующего текстильного предприятия  6. Мангушев Надир - управление и инвестиции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«Хлопок в России»</dc:title>
  <dc:creator>Василий Фурсов</dc:creator>
  <cp:lastModifiedBy>User</cp:lastModifiedBy>
  <cp:revision>196</cp:revision>
  <dcterms:created xsi:type="dcterms:W3CDTF">2018-08-05T05:46:35Z</dcterms:created>
  <dcterms:modified xsi:type="dcterms:W3CDTF">2021-01-27T11:31:53Z</dcterms:modified>
</cp:coreProperties>
</file>