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4" r:id="rId1"/>
  </p:sldMasterIdLst>
  <p:notesMasterIdLst>
    <p:notesMasterId r:id="rId18"/>
  </p:notesMasterIdLst>
  <p:handoutMasterIdLst>
    <p:handoutMasterId r:id="rId19"/>
  </p:handoutMasterIdLst>
  <p:sldIdLst>
    <p:sldId id="470" r:id="rId2"/>
    <p:sldId id="437" r:id="rId3"/>
    <p:sldId id="464" r:id="rId4"/>
    <p:sldId id="471" r:id="rId5"/>
    <p:sldId id="473" r:id="rId6"/>
    <p:sldId id="472" r:id="rId7"/>
    <p:sldId id="475" r:id="rId8"/>
    <p:sldId id="467" r:id="rId9"/>
    <p:sldId id="474" r:id="rId10"/>
    <p:sldId id="476" r:id="rId11"/>
    <p:sldId id="477" r:id="rId12"/>
    <p:sldId id="465" r:id="rId13"/>
    <p:sldId id="478" r:id="rId14"/>
    <p:sldId id="446" r:id="rId15"/>
    <p:sldId id="420" r:id="rId16"/>
    <p:sldId id="479" r:id="rId17"/>
  </p:sldIdLst>
  <p:sldSz cx="9144000" cy="6858000" type="screen4x3"/>
  <p:notesSz cx="6797675" cy="9928225"/>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0">
          <p15:clr>
            <a:srgbClr val="A4A3A4"/>
          </p15:clr>
        </p15:guide>
        <p15:guide id="3" orient="horz" pos="2160">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C38"/>
    <a:srgbClr val="FFFFFF"/>
    <a:srgbClr val="0092D2"/>
    <a:srgbClr val="00CC66"/>
    <a:srgbClr val="46B1A9"/>
    <a:srgbClr val="99FF66"/>
    <a:srgbClr val="ABE5FF"/>
    <a:srgbClr val="CCFF99"/>
    <a:srgbClr val="CC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92824" autoAdjust="0"/>
  </p:normalViewPr>
  <p:slideViewPr>
    <p:cSldViewPr>
      <p:cViewPr>
        <p:scale>
          <a:sx n="80" d="100"/>
          <a:sy n="80" d="100"/>
        </p:scale>
        <p:origin x="-2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32"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4" y="2"/>
            <a:ext cx="2945659" cy="496411"/>
          </a:xfrm>
          <a:prstGeom prst="rect">
            <a:avLst/>
          </a:prstGeom>
        </p:spPr>
        <p:txBody>
          <a:bodyPr vert="horz" lIns="91440" tIns="45720" rIns="91440" bIns="45720" rtlCol="0"/>
          <a:lstStyle>
            <a:lvl1pPr algn="r">
              <a:defRPr sz="1200"/>
            </a:lvl1pPr>
          </a:lstStyle>
          <a:p>
            <a:fld id="{52FEF145-0AA1-4272-B04E-71E064452ED8}" type="datetimeFigureOut">
              <a:rPr lang="ru-RU" smtClean="0"/>
              <a:pPr/>
              <a:t>29.07.2021</a:t>
            </a:fld>
            <a:endParaRPr lang="ru-RU" dirty="0"/>
          </a:p>
        </p:txBody>
      </p:sp>
      <p:sp>
        <p:nvSpPr>
          <p:cNvPr id="4" name="Нижний колонтитул 3"/>
          <p:cNvSpPr>
            <a:spLocks noGrp="1"/>
          </p:cNvSpPr>
          <p:nvPr>
            <p:ph type="ftr" sz="quarter" idx="2"/>
          </p:nvPr>
        </p:nvSpPr>
        <p:spPr>
          <a:xfrm>
            <a:off x="1" y="9430093"/>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4" y="9430093"/>
            <a:ext cx="2945659" cy="496411"/>
          </a:xfrm>
          <a:prstGeom prst="rect">
            <a:avLst/>
          </a:prstGeom>
        </p:spPr>
        <p:txBody>
          <a:bodyPr vert="horz" lIns="91440" tIns="45720" rIns="91440" bIns="45720" rtlCol="0" anchor="b"/>
          <a:lstStyle>
            <a:lvl1pPr algn="r">
              <a:defRPr sz="1200"/>
            </a:lvl1pPr>
          </a:lstStyle>
          <a:p>
            <a:fld id="{A20F5F50-232D-4BE7-BEC3-5C2858069370}" type="slidenum">
              <a:rPr lang="ru-RU" smtClean="0"/>
              <a:pPr/>
              <a:t>‹#›</a:t>
            </a:fld>
            <a:endParaRPr lang="ru-RU" dirty="0"/>
          </a:p>
        </p:txBody>
      </p:sp>
    </p:spTree>
    <p:extLst>
      <p:ext uri="{BB962C8B-B14F-4D97-AF65-F5344CB8AC3E}">
        <p14:creationId xmlns:p14="http://schemas.microsoft.com/office/powerpoint/2010/main" val="1839799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4" y="2"/>
            <a:ext cx="2945659" cy="496411"/>
          </a:xfrm>
          <a:prstGeom prst="rect">
            <a:avLst/>
          </a:prstGeom>
        </p:spPr>
        <p:txBody>
          <a:bodyPr vert="horz" lIns="91440" tIns="45720" rIns="91440" bIns="45720" rtlCol="0"/>
          <a:lstStyle>
            <a:lvl1pPr algn="r">
              <a:defRPr sz="1200"/>
            </a:lvl1pPr>
          </a:lstStyle>
          <a:p>
            <a:fld id="{1E3E20F0-1DE1-4AA2-A0AE-2780F3B7FC49}" type="datetimeFigureOut">
              <a:rPr lang="ru-RU" smtClean="0"/>
              <a:pPr/>
              <a:t>29.07.2021</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3"/>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430093"/>
            <a:ext cx="2945659" cy="496411"/>
          </a:xfrm>
          <a:prstGeom prst="rect">
            <a:avLst/>
          </a:prstGeom>
        </p:spPr>
        <p:txBody>
          <a:bodyPr vert="horz" lIns="91440" tIns="45720" rIns="91440" bIns="45720" rtlCol="0" anchor="b"/>
          <a:lstStyle>
            <a:lvl1pPr algn="r">
              <a:defRPr sz="1200"/>
            </a:lvl1pPr>
          </a:lstStyle>
          <a:p>
            <a:fld id="{38B16B4D-52B8-409D-971C-D94EB341D665}" type="slidenum">
              <a:rPr lang="ru-RU" smtClean="0"/>
              <a:pPr/>
              <a:t>‹#›</a:t>
            </a:fld>
            <a:endParaRPr lang="ru-RU" dirty="0"/>
          </a:p>
        </p:txBody>
      </p:sp>
    </p:spTree>
    <p:extLst>
      <p:ext uri="{BB962C8B-B14F-4D97-AF65-F5344CB8AC3E}">
        <p14:creationId xmlns:p14="http://schemas.microsoft.com/office/powerpoint/2010/main" val="36848228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1</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10</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11</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14</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15</a:t>
            </a:fld>
            <a:endParaRPr lang="ru-RU" dirty="0"/>
          </a:p>
        </p:txBody>
      </p:sp>
    </p:spTree>
    <p:extLst>
      <p:ext uri="{BB962C8B-B14F-4D97-AF65-F5344CB8AC3E}">
        <p14:creationId xmlns:p14="http://schemas.microsoft.com/office/powerpoint/2010/main" val="80522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16</a:t>
            </a:fld>
            <a:endParaRPr lang="ru-RU" dirty="0"/>
          </a:p>
        </p:txBody>
      </p:sp>
    </p:spTree>
    <p:extLst>
      <p:ext uri="{BB962C8B-B14F-4D97-AF65-F5344CB8AC3E}">
        <p14:creationId xmlns:p14="http://schemas.microsoft.com/office/powerpoint/2010/main" val="80522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2</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3</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4</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5</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6</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7</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8</a:t>
            </a:fld>
            <a:endParaRPr lang="ru-RU" dirty="0"/>
          </a:p>
        </p:txBody>
      </p:sp>
    </p:spTree>
    <p:extLst>
      <p:ext uri="{BB962C8B-B14F-4D97-AF65-F5344CB8AC3E}">
        <p14:creationId xmlns:p14="http://schemas.microsoft.com/office/powerpoint/2010/main" val="186354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16B4D-52B8-409D-971C-D94EB341D665}" type="slidenum">
              <a:rPr lang="ru-RU" smtClean="0"/>
              <a:pPr/>
              <a:t>9</a:t>
            </a:fld>
            <a:endParaRPr lang="ru-RU" dirty="0"/>
          </a:p>
        </p:txBody>
      </p:sp>
    </p:spTree>
    <p:extLst>
      <p:ext uri="{BB962C8B-B14F-4D97-AF65-F5344CB8AC3E}">
        <p14:creationId xmlns:p14="http://schemas.microsoft.com/office/powerpoint/2010/main" val="186354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990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894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265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и текст">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ext uri="{D42A27DB-BD31-4B8C-83A1-F6EECF244321}">
                <p14:modId xmlns:p14="http://schemas.microsoft.com/office/powerpoint/2010/main" val="2830548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2" name="think-cell Slide" r:id="rId4" imgW="500" imgH="417" progId="TCLayout.ActiveDocument.1">
                  <p:embed/>
                </p:oleObj>
              </mc:Choice>
              <mc:Fallback>
                <p:oleObj name="think-cell Slide" r:id="rId4" imgW="500" imgH="41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Содержимое 2"/>
          <p:cNvSpPr>
            <a:spLocks noGrp="1"/>
          </p:cNvSpPr>
          <p:nvPr>
            <p:ph idx="1"/>
          </p:nvPr>
        </p:nvSpPr>
        <p:spPr>
          <a:xfrm>
            <a:off x="599804" y="2060848"/>
            <a:ext cx="8148660" cy="4392488"/>
          </a:xfrm>
        </p:spPr>
        <p:txBody>
          <a:bodyPr lIns="0" rIns="0">
            <a:noAutofit/>
          </a:bodyPr>
          <a:lstStyle>
            <a:lvl1pPr marL="0" indent="0">
              <a:lnSpc>
                <a:spcPct val="150000"/>
              </a:lnSpc>
              <a:spcBef>
                <a:spcPts val="0"/>
              </a:spcBef>
              <a:buFont typeface="Arial" pitchFamily="34" charset="0"/>
              <a:buNone/>
              <a:defRPr sz="1200" baseline="0"/>
            </a:lvl1pPr>
          </a:lstStyle>
          <a:p>
            <a:pPr lvl="0"/>
            <a:r>
              <a:rPr lang="ru-RU"/>
              <a:t>Образец текста</a:t>
            </a:r>
            <a:endParaRPr lang="en-US"/>
          </a:p>
        </p:txBody>
      </p:sp>
      <p:sp>
        <p:nvSpPr>
          <p:cNvPr id="27" name="Номер слайда 33"/>
          <p:cNvSpPr>
            <a:spLocks noGrp="1"/>
          </p:cNvSpPr>
          <p:nvPr userDrawn="1">
            <p:ph type="sldNum" sz="quarter" idx="4"/>
          </p:nvPr>
        </p:nvSpPr>
        <p:spPr>
          <a:xfrm>
            <a:off x="8604448" y="6544517"/>
            <a:ext cx="477416" cy="248493"/>
          </a:xfrm>
          <a:prstGeom prst="rect">
            <a:avLst/>
          </a:prstGeom>
        </p:spPr>
        <p:txBody>
          <a:bodyPr/>
          <a:lstStyle>
            <a:lvl1pPr algn="r">
              <a:defRPr sz="1100">
                <a:solidFill>
                  <a:schemeClr val="accent2"/>
                </a:solidFill>
              </a:defRPr>
            </a:lvl1pPr>
          </a:lstStyle>
          <a:p>
            <a:fld id="{4B26FC87-4B44-46C4-85B2-84A4434E1DF7}" type="slidenum">
              <a:rPr lang="ru-RU" smtClean="0"/>
              <a:pPr/>
              <a:t>‹#›</a:t>
            </a:fld>
            <a:endParaRPr lang="ru-RU" dirty="0"/>
          </a:p>
        </p:txBody>
      </p:sp>
      <p:sp>
        <p:nvSpPr>
          <p:cNvPr id="26" name="Прямоугольник 25"/>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userDrawn="1"/>
        </p:nvSpPr>
        <p:spPr>
          <a:xfrm>
            <a:off x="179512" y="889390"/>
            <a:ext cx="367664" cy="5373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Заголовок 3"/>
          <p:cNvSpPr>
            <a:spLocks noGrp="1"/>
          </p:cNvSpPr>
          <p:nvPr>
            <p:ph type="title"/>
          </p:nvPr>
        </p:nvSpPr>
        <p:spPr>
          <a:xfrm>
            <a:off x="457200" y="274638"/>
            <a:ext cx="8229600" cy="1143000"/>
          </a:xfrm>
          <a:prstGeom prst="rect">
            <a:avLst/>
          </a:prstGeom>
        </p:spPr>
        <p:txBody>
          <a:bodyPr tIns="0" anchor="t" anchorCtr="0"/>
          <a:lstStyle>
            <a:lvl1pPr>
              <a:defRPr sz="2400"/>
            </a:lvl1pPr>
          </a:lstStyle>
          <a:p>
            <a:r>
              <a:rPr lang="ru-RU" dirty="0"/>
              <a:t>Образец заголовка</a:t>
            </a:r>
          </a:p>
        </p:txBody>
      </p:sp>
    </p:spTree>
    <p:extLst>
      <p:ext uri="{BB962C8B-B14F-4D97-AF65-F5344CB8AC3E}">
        <p14:creationId xmlns:p14="http://schemas.microsoft.com/office/powerpoint/2010/main" val="352684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R 1">
    <p:spTree>
      <p:nvGrpSpPr>
        <p:cNvPr id="1" name=""/>
        <p:cNvGrpSpPr/>
        <p:nvPr/>
      </p:nvGrpSpPr>
      <p:grpSpPr>
        <a:xfrm>
          <a:off x="0" y="0"/>
          <a:ext cx="0" cy="0"/>
          <a:chOff x="0" y="0"/>
          <a:chExt cx="0" cy="0"/>
        </a:xfrm>
      </p:grpSpPr>
      <p:sp>
        <p:nvSpPr>
          <p:cNvPr id="16" name="Содержимое 2"/>
          <p:cNvSpPr>
            <a:spLocks noGrp="1"/>
          </p:cNvSpPr>
          <p:nvPr>
            <p:ph idx="12" hasCustomPrompt="1"/>
          </p:nvPr>
        </p:nvSpPr>
        <p:spPr>
          <a:xfrm>
            <a:off x="563038" y="1232756"/>
            <a:ext cx="8148660" cy="1836204"/>
          </a:xfrm>
        </p:spPr>
        <p:txBody>
          <a:bodyPr lIns="0" rIns="0">
            <a:noAutofit/>
          </a:bodyPr>
          <a:lstStyle>
            <a:lvl1pPr marL="227013" indent="-227013">
              <a:lnSpc>
                <a:spcPct val="100000"/>
              </a:lnSpc>
              <a:spcBef>
                <a:spcPts val="0"/>
              </a:spcBef>
              <a:buFont typeface="Wingdings" panose="05000000000000000000" pitchFamily="2" charset="2"/>
              <a:buChar char="§"/>
              <a:defRPr sz="1200" baseline="0">
                <a:solidFill>
                  <a:schemeClr val="bg2">
                    <a:lumMod val="25000"/>
                  </a:schemeClr>
                </a:solidFill>
              </a:defRPr>
            </a:lvl1pPr>
            <a:lvl2pPr marL="400050" indent="-173038">
              <a:buFont typeface="Courier New" panose="02070309020205020404" pitchFamily="49" charset="0"/>
              <a:buChar char="o"/>
              <a:defRPr sz="1100">
                <a:solidFill>
                  <a:schemeClr val="bg2">
                    <a:lumMod val="25000"/>
                  </a:schemeClr>
                </a:solidFill>
              </a:defRPr>
            </a:lvl2pPr>
            <a:lvl3pPr marL="687388" indent="-173038">
              <a:defRPr sz="1000">
                <a:solidFill>
                  <a:schemeClr val="bg2">
                    <a:lumMod val="50000"/>
                  </a:schemeClr>
                </a:solidFill>
              </a:defRPr>
            </a:lvl3pPr>
          </a:lstStyle>
          <a:p>
            <a:pPr lvl="0"/>
            <a:r>
              <a:rPr lang="en-US" dirty="0"/>
              <a:t>ABC </a:t>
            </a:r>
            <a:r>
              <a:rPr lang="en-US" dirty="0" err="1"/>
              <a:t>ABC</a:t>
            </a:r>
            <a:r>
              <a:rPr lang="en-US" dirty="0"/>
              <a:t> </a:t>
            </a:r>
            <a:r>
              <a:rPr lang="en-US" dirty="0" err="1"/>
              <a:t>ABC</a:t>
            </a:r>
            <a:r>
              <a:rPr lang="en-US" dirty="0"/>
              <a:t> </a:t>
            </a:r>
          </a:p>
          <a:p>
            <a:pPr lvl="1"/>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a:p>
            <a:pPr lvl="2"/>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p:txBody>
      </p:sp>
      <p:sp>
        <p:nvSpPr>
          <p:cNvPr id="36" name="Прямоугольник 35"/>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36"/>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userDrawn="1"/>
        </p:nvSpPr>
        <p:spPr>
          <a:xfrm>
            <a:off x="147732" y="371365"/>
            <a:ext cx="291999" cy="3669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1" name="Прямоугольник 20"/>
          <p:cNvSpPr/>
          <p:nvPr userDrawn="1"/>
        </p:nvSpPr>
        <p:spPr>
          <a:xfrm>
            <a:off x="179512" y="889390"/>
            <a:ext cx="367664" cy="5373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Номер слайда 33"/>
          <p:cNvSpPr>
            <a:spLocks noGrp="1"/>
          </p:cNvSpPr>
          <p:nvPr>
            <p:ph type="sldNum" sz="quarter" idx="4"/>
          </p:nvPr>
        </p:nvSpPr>
        <p:spPr>
          <a:xfrm>
            <a:off x="7452320" y="6544517"/>
            <a:ext cx="1629544" cy="313483"/>
          </a:xfrm>
          <a:prstGeom prst="rect">
            <a:avLst/>
          </a:prstGeom>
        </p:spPr>
        <p:txBody>
          <a:bodyPr/>
          <a:lstStyle>
            <a:lvl1pPr algn="r">
              <a:defRPr sz="1100">
                <a:solidFill>
                  <a:schemeClr val="accent2"/>
                </a:solidFill>
              </a:defRPr>
            </a:lvl1pPr>
          </a:lstStyle>
          <a:p>
            <a:fld id="{4B26FC87-4B44-46C4-85B2-84A4434E1DF7}" type="slidenum">
              <a:rPr lang="ru-RU" smtClean="0"/>
              <a:pPr/>
              <a:t>‹#›</a:t>
            </a:fld>
            <a:endParaRPr lang="ru-RU" dirty="0"/>
          </a:p>
        </p:txBody>
      </p:sp>
      <p:pic>
        <p:nvPicPr>
          <p:cNvPr id="27" name="Рисунок 26" descr="RUSAL_logo.png"/>
          <p:cNvPicPr>
            <a:picLocks noChangeAspect="1"/>
          </p:cNvPicPr>
          <p:nvPr userDrawn="1"/>
        </p:nvPicPr>
        <p:blipFill>
          <a:blip r:embed="rId2" cstate="screen"/>
          <a:stretch>
            <a:fillRect/>
          </a:stretch>
        </p:blipFill>
        <p:spPr>
          <a:xfrm>
            <a:off x="8234883" y="358655"/>
            <a:ext cx="694434" cy="324516"/>
          </a:xfrm>
          <a:prstGeom prst="rect">
            <a:avLst/>
          </a:prstGeom>
        </p:spPr>
      </p:pic>
      <p:sp>
        <p:nvSpPr>
          <p:cNvPr id="9" name="Заголовок 3"/>
          <p:cNvSpPr>
            <a:spLocks noGrp="1"/>
          </p:cNvSpPr>
          <p:nvPr>
            <p:ph type="title"/>
          </p:nvPr>
        </p:nvSpPr>
        <p:spPr>
          <a:xfrm>
            <a:off x="457200" y="274638"/>
            <a:ext cx="8229600" cy="1143000"/>
          </a:xfrm>
          <a:prstGeom prst="rect">
            <a:avLst/>
          </a:prstGeom>
        </p:spPr>
        <p:txBody>
          <a:bodyPr tIns="0" anchor="t" anchorCtr="0"/>
          <a:lstStyle>
            <a:lvl1pPr>
              <a:defRPr sz="2400"/>
            </a:lvl1pPr>
          </a:lstStyle>
          <a:p>
            <a:r>
              <a:rPr lang="ru-RU" dirty="0"/>
              <a:t>Образец заголовка</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 IR 2">
    <p:spTree>
      <p:nvGrpSpPr>
        <p:cNvPr id="1" name=""/>
        <p:cNvGrpSpPr/>
        <p:nvPr/>
      </p:nvGrpSpPr>
      <p:grpSpPr>
        <a:xfrm>
          <a:off x="0" y="0"/>
          <a:ext cx="0" cy="0"/>
          <a:chOff x="0" y="0"/>
          <a:chExt cx="0" cy="0"/>
        </a:xfrm>
      </p:grpSpPr>
      <p:sp>
        <p:nvSpPr>
          <p:cNvPr id="16" name="Содержимое 2"/>
          <p:cNvSpPr>
            <a:spLocks noGrp="1"/>
          </p:cNvSpPr>
          <p:nvPr>
            <p:ph idx="12" hasCustomPrompt="1"/>
          </p:nvPr>
        </p:nvSpPr>
        <p:spPr>
          <a:xfrm>
            <a:off x="563038" y="1232756"/>
            <a:ext cx="8148660" cy="1836204"/>
          </a:xfrm>
        </p:spPr>
        <p:txBody>
          <a:bodyPr lIns="0" rIns="0">
            <a:noAutofit/>
          </a:bodyPr>
          <a:lstStyle>
            <a:lvl1pPr marL="227013" indent="-227013">
              <a:lnSpc>
                <a:spcPct val="100000"/>
              </a:lnSpc>
              <a:spcBef>
                <a:spcPts val="0"/>
              </a:spcBef>
              <a:buFont typeface="Wingdings" panose="05000000000000000000" pitchFamily="2" charset="2"/>
              <a:buChar char="§"/>
              <a:defRPr sz="1200" baseline="0">
                <a:solidFill>
                  <a:schemeClr val="bg2">
                    <a:lumMod val="25000"/>
                  </a:schemeClr>
                </a:solidFill>
              </a:defRPr>
            </a:lvl1pPr>
            <a:lvl2pPr marL="400050" indent="-173038">
              <a:buFont typeface="Courier New" panose="02070309020205020404" pitchFamily="49" charset="0"/>
              <a:buChar char="o"/>
              <a:defRPr sz="1100">
                <a:solidFill>
                  <a:schemeClr val="bg2">
                    <a:lumMod val="25000"/>
                  </a:schemeClr>
                </a:solidFill>
              </a:defRPr>
            </a:lvl2pPr>
            <a:lvl3pPr marL="687388" indent="-173038">
              <a:defRPr sz="1000">
                <a:solidFill>
                  <a:schemeClr val="bg2">
                    <a:lumMod val="50000"/>
                  </a:schemeClr>
                </a:solidFill>
              </a:defRPr>
            </a:lvl3pPr>
          </a:lstStyle>
          <a:p>
            <a:pPr lvl="0"/>
            <a:r>
              <a:rPr lang="en-US" dirty="0"/>
              <a:t>ABC </a:t>
            </a:r>
            <a:r>
              <a:rPr lang="en-US" dirty="0" err="1"/>
              <a:t>ABC</a:t>
            </a:r>
            <a:r>
              <a:rPr lang="en-US" dirty="0"/>
              <a:t> </a:t>
            </a:r>
            <a:r>
              <a:rPr lang="en-US" dirty="0" err="1"/>
              <a:t>ABC</a:t>
            </a:r>
            <a:r>
              <a:rPr lang="en-US" dirty="0"/>
              <a:t> </a:t>
            </a:r>
          </a:p>
          <a:p>
            <a:pPr lvl="1"/>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a:p>
            <a:pPr lvl="2"/>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p:txBody>
      </p:sp>
      <p:sp>
        <p:nvSpPr>
          <p:cNvPr id="36" name="Прямоугольник 35"/>
          <p:cNvSpPr/>
          <p:nvPr userDrawn="1"/>
        </p:nvSpPr>
        <p:spPr>
          <a:xfrm>
            <a:off x="0" y="980728"/>
            <a:ext cx="4675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36"/>
          <p:cNvSpPr/>
          <p:nvPr userDrawn="1"/>
        </p:nvSpPr>
        <p:spPr>
          <a:xfrm>
            <a:off x="0" y="0"/>
            <a:ext cx="1795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userDrawn="1"/>
        </p:nvSpPr>
        <p:spPr>
          <a:xfrm>
            <a:off x="147732" y="371365"/>
            <a:ext cx="291999" cy="3669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21" name="Прямоугольник 20"/>
          <p:cNvSpPr/>
          <p:nvPr userDrawn="1"/>
        </p:nvSpPr>
        <p:spPr>
          <a:xfrm>
            <a:off x="179512" y="889390"/>
            <a:ext cx="367664" cy="5373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Номер слайда 33"/>
          <p:cNvSpPr>
            <a:spLocks noGrp="1"/>
          </p:cNvSpPr>
          <p:nvPr>
            <p:ph type="sldNum" sz="quarter" idx="4"/>
          </p:nvPr>
        </p:nvSpPr>
        <p:spPr>
          <a:xfrm>
            <a:off x="8604448" y="6544517"/>
            <a:ext cx="477416" cy="248493"/>
          </a:xfrm>
          <a:prstGeom prst="rect">
            <a:avLst/>
          </a:prstGeom>
        </p:spPr>
        <p:txBody>
          <a:bodyPr/>
          <a:lstStyle>
            <a:lvl1pPr algn="r">
              <a:defRPr sz="1100">
                <a:solidFill>
                  <a:schemeClr val="accent2"/>
                </a:solidFill>
              </a:defRPr>
            </a:lvl1pPr>
          </a:lstStyle>
          <a:p>
            <a:fld id="{4B26FC87-4B44-46C4-85B2-84A4434E1DF7}" type="slidenum">
              <a:rPr lang="ru-RU" smtClean="0"/>
              <a:pPr/>
              <a:t>‹#›</a:t>
            </a:fld>
            <a:endParaRPr lang="ru-RU" dirty="0"/>
          </a:p>
        </p:txBody>
      </p:sp>
      <p:pic>
        <p:nvPicPr>
          <p:cNvPr id="27" name="Рисунок 26" descr="RUSAL_logo.png"/>
          <p:cNvPicPr>
            <a:picLocks noChangeAspect="1"/>
          </p:cNvPicPr>
          <p:nvPr userDrawn="1"/>
        </p:nvPicPr>
        <p:blipFill>
          <a:blip r:embed="rId2" cstate="screen"/>
          <a:stretch>
            <a:fillRect/>
          </a:stretch>
        </p:blipFill>
        <p:spPr>
          <a:xfrm>
            <a:off x="8234883" y="358655"/>
            <a:ext cx="694434" cy="324516"/>
          </a:xfrm>
          <a:prstGeom prst="rect">
            <a:avLst/>
          </a:prstGeom>
        </p:spPr>
      </p:pic>
      <p:sp>
        <p:nvSpPr>
          <p:cNvPr id="30" name="Содержимое 2"/>
          <p:cNvSpPr>
            <a:spLocks noGrp="1"/>
          </p:cNvSpPr>
          <p:nvPr>
            <p:ph idx="13" hasCustomPrompt="1"/>
          </p:nvPr>
        </p:nvSpPr>
        <p:spPr>
          <a:xfrm>
            <a:off x="575007" y="3429000"/>
            <a:ext cx="8148660" cy="1836204"/>
          </a:xfrm>
        </p:spPr>
        <p:txBody>
          <a:bodyPr lIns="0" rIns="0">
            <a:noAutofit/>
          </a:bodyPr>
          <a:lstStyle>
            <a:lvl1pPr marL="227013" indent="-227013">
              <a:lnSpc>
                <a:spcPct val="100000"/>
              </a:lnSpc>
              <a:spcBef>
                <a:spcPts val="0"/>
              </a:spcBef>
              <a:buFont typeface="Wingdings" panose="05000000000000000000" pitchFamily="2" charset="2"/>
              <a:buChar char="§"/>
              <a:defRPr sz="1200" baseline="0">
                <a:solidFill>
                  <a:schemeClr val="bg2">
                    <a:lumMod val="25000"/>
                  </a:schemeClr>
                </a:solidFill>
              </a:defRPr>
            </a:lvl1pPr>
            <a:lvl2pPr marL="400050" indent="-173038">
              <a:buFont typeface="Courier New" panose="02070309020205020404" pitchFamily="49" charset="0"/>
              <a:buChar char="o"/>
              <a:defRPr sz="1100">
                <a:solidFill>
                  <a:schemeClr val="bg2">
                    <a:lumMod val="25000"/>
                  </a:schemeClr>
                </a:solidFill>
              </a:defRPr>
            </a:lvl2pPr>
            <a:lvl3pPr marL="687388" indent="-173038">
              <a:defRPr sz="1000">
                <a:solidFill>
                  <a:schemeClr val="bg2">
                    <a:lumMod val="50000"/>
                  </a:schemeClr>
                </a:solidFill>
              </a:defRPr>
            </a:lvl3pPr>
          </a:lstStyle>
          <a:p>
            <a:pPr lvl="0"/>
            <a:r>
              <a:rPr lang="en-US" dirty="0"/>
              <a:t>ABC </a:t>
            </a:r>
            <a:r>
              <a:rPr lang="en-US" dirty="0" err="1"/>
              <a:t>ABC</a:t>
            </a:r>
            <a:r>
              <a:rPr lang="en-US" dirty="0"/>
              <a:t> </a:t>
            </a:r>
            <a:r>
              <a:rPr lang="en-US" dirty="0" err="1"/>
              <a:t>ABC</a:t>
            </a:r>
            <a:r>
              <a:rPr lang="en-US" dirty="0"/>
              <a:t> </a:t>
            </a:r>
          </a:p>
          <a:p>
            <a:pPr lvl="1"/>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a:p>
            <a:pPr lvl="2"/>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p:txBody>
      </p:sp>
      <p:sp>
        <p:nvSpPr>
          <p:cNvPr id="31" name="Содержимое 2"/>
          <p:cNvSpPr>
            <a:spLocks noGrp="1"/>
          </p:cNvSpPr>
          <p:nvPr>
            <p:ph idx="14" hasCustomPrompt="1"/>
          </p:nvPr>
        </p:nvSpPr>
        <p:spPr>
          <a:xfrm>
            <a:off x="547177" y="5445224"/>
            <a:ext cx="8201288" cy="1116124"/>
          </a:xfrm>
        </p:spPr>
        <p:txBody>
          <a:bodyPr lIns="0" rIns="0">
            <a:noAutofit/>
          </a:bodyPr>
          <a:lstStyle>
            <a:lvl1pPr marL="227013" indent="-227013">
              <a:lnSpc>
                <a:spcPct val="100000"/>
              </a:lnSpc>
              <a:spcBef>
                <a:spcPts val="0"/>
              </a:spcBef>
              <a:buFont typeface="Wingdings" panose="05000000000000000000" pitchFamily="2" charset="2"/>
              <a:buChar char="§"/>
              <a:defRPr sz="1200" baseline="0">
                <a:solidFill>
                  <a:schemeClr val="bg2">
                    <a:lumMod val="25000"/>
                  </a:schemeClr>
                </a:solidFill>
              </a:defRPr>
            </a:lvl1pPr>
            <a:lvl2pPr marL="400050" indent="-173038">
              <a:buFont typeface="Courier New" panose="02070309020205020404" pitchFamily="49" charset="0"/>
              <a:buChar char="o"/>
              <a:defRPr sz="1100">
                <a:solidFill>
                  <a:schemeClr val="bg2">
                    <a:lumMod val="25000"/>
                  </a:schemeClr>
                </a:solidFill>
              </a:defRPr>
            </a:lvl2pPr>
            <a:lvl3pPr marL="687388" indent="-173038">
              <a:defRPr sz="1000">
                <a:solidFill>
                  <a:schemeClr val="bg2">
                    <a:lumMod val="50000"/>
                  </a:schemeClr>
                </a:solidFill>
              </a:defRPr>
            </a:lvl3pPr>
          </a:lstStyle>
          <a:p>
            <a:pPr lvl="0"/>
            <a:r>
              <a:rPr lang="en-US" dirty="0"/>
              <a:t>ABC </a:t>
            </a:r>
            <a:r>
              <a:rPr lang="en-US" dirty="0" err="1"/>
              <a:t>ABC</a:t>
            </a:r>
            <a:r>
              <a:rPr lang="en-US" dirty="0"/>
              <a:t> </a:t>
            </a:r>
            <a:r>
              <a:rPr lang="en-US" dirty="0" err="1"/>
              <a:t>ABC</a:t>
            </a:r>
            <a:r>
              <a:rPr lang="en-US" dirty="0"/>
              <a:t> </a:t>
            </a:r>
          </a:p>
          <a:p>
            <a:pPr lvl="1"/>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a:p>
            <a:pPr lvl="2"/>
            <a:r>
              <a:rPr lang="en-US" dirty="0"/>
              <a:t>Abc </a:t>
            </a:r>
            <a:r>
              <a:rPr lang="en-US" dirty="0" err="1"/>
              <a:t>abc</a:t>
            </a:r>
            <a:r>
              <a:rPr lang="en-US" dirty="0"/>
              <a:t> </a:t>
            </a:r>
            <a:r>
              <a:rPr lang="en-US" dirty="0" err="1"/>
              <a:t>abc</a:t>
            </a:r>
            <a:r>
              <a:rPr lang="en-US" dirty="0"/>
              <a:t> </a:t>
            </a:r>
            <a:r>
              <a:rPr lang="en-US" dirty="0" err="1"/>
              <a:t>abc</a:t>
            </a:r>
            <a:r>
              <a:rPr lang="en-US" dirty="0"/>
              <a:t> </a:t>
            </a:r>
            <a:r>
              <a:rPr lang="en-US" dirty="0" err="1"/>
              <a:t>abc</a:t>
            </a:r>
            <a:endParaRPr lang="en-US" dirty="0"/>
          </a:p>
        </p:txBody>
      </p:sp>
      <p:sp>
        <p:nvSpPr>
          <p:cNvPr id="11" name="Заголовок 3"/>
          <p:cNvSpPr>
            <a:spLocks noGrp="1"/>
          </p:cNvSpPr>
          <p:nvPr>
            <p:ph type="title"/>
          </p:nvPr>
        </p:nvSpPr>
        <p:spPr>
          <a:xfrm>
            <a:off x="457200" y="274638"/>
            <a:ext cx="8229600" cy="1143000"/>
          </a:xfrm>
          <a:prstGeom prst="rect">
            <a:avLst/>
          </a:prstGeom>
        </p:spPr>
        <p:txBody>
          <a:bodyPr tIns="0" anchor="t" anchorCtr="0"/>
          <a:lstStyle>
            <a:lvl1pPr>
              <a:defRPr sz="2400"/>
            </a:lvl1pPr>
          </a:lstStyle>
          <a:p>
            <a:r>
              <a:rPr lang="ru-RU" dirty="0"/>
              <a:t>Образец заголовка</a:t>
            </a:r>
          </a:p>
        </p:txBody>
      </p:sp>
    </p:spTree>
    <p:extLst>
      <p:ext uri="{BB962C8B-B14F-4D97-AF65-F5344CB8AC3E}">
        <p14:creationId xmlns:p14="http://schemas.microsoft.com/office/powerpoint/2010/main" val="263568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242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0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491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727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951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9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850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328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15B31-2F0A-4BDB-B706-88E8E767CE78}" type="datetimeFigureOut">
              <a:rPr lang="ru-RU" smtClean="0">
                <a:solidFill>
                  <a:prstClr val="black">
                    <a:tint val="75000"/>
                  </a:prstClr>
                </a:solidFill>
              </a:rPr>
              <a:pPr/>
              <a:t>29.07.2021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E1552-817C-4B56-8019-8E7CC20AFE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28958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664"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1</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43608" y="2367171"/>
            <a:ext cx="7272808" cy="2431435"/>
          </a:xfrm>
          <a:prstGeom prst="rect">
            <a:avLst/>
          </a:prstGeom>
        </p:spPr>
        <p:txBody>
          <a:bodyPr wrap="square">
            <a:spAutoFit/>
          </a:bodyPr>
          <a:lstStyle/>
          <a:p>
            <a:pPr algn="ctr"/>
            <a:r>
              <a:rPr lang="ru-RU"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Проект</a:t>
            </a:r>
            <a:br>
              <a:rPr lang="ru-RU"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Информационно-коммуникационная </a:t>
            </a:r>
          </a:p>
          <a:p>
            <a:pPr algn="ctr"/>
            <a:r>
              <a:rPr lang="ru-RU"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цифровая платформа (ИКЦП) </a:t>
            </a:r>
          </a:p>
          <a:p>
            <a:pPr algn="ctr"/>
            <a:r>
              <a:rPr lang="ru-RU" sz="32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«Отходы в доходы» </a:t>
            </a:r>
          </a:p>
          <a:p>
            <a:pPr algn="ctr"/>
            <a:r>
              <a:rPr lang="ru-RU"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перспективы организационного развития </a:t>
            </a:r>
          </a:p>
          <a:p>
            <a:pPr algn="ctr"/>
            <a:r>
              <a:rPr lang="ru-RU"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её базе</a:t>
            </a:r>
            <a:endParaRPr lang="en-US" sz="24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10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10</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1198860"/>
            <a:ext cx="7992888" cy="400110"/>
          </a:xfrm>
          <a:prstGeom prst="rect">
            <a:avLst/>
          </a:prstGeom>
        </p:spPr>
        <p:txBody>
          <a:bodyPr wrap="square">
            <a:spAutoFit/>
          </a:bodyPr>
          <a:lstStyle/>
          <a:p>
            <a:pPr marL="1162050" lvl="0" indent="-1162050">
              <a:tabLst>
                <a:tab pos="0" algn="l"/>
              </a:tabLst>
              <a:defRPr/>
            </a:pPr>
            <a:r>
              <a:rPr lang="ru-RU" sz="2000" b="1" dirty="0" smtClean="0">
                <a:solidFill>
                  <a:srgbClr val="E3DED1">
                    <a:lumMod val="10000"/>
                  </a:srgbClr>
                </a:solidFill>
                <a:latin typeface="Arial "/>
                <a:cs typeface="Arial" pitchFamily="34" charset="0"/>
              </a:rPr>
              <a:t>                    </a:t>
            </a:r>
            <a:endParaRPr lang="ru-RU" b="1" dirty="0">
              <a:solidFill>
                <a:srgbClr val="C00000"/>
              </a:solidFill>
              <a:effectLst>
                <a:outerShdw blurRad="38100" dist="38100" dir="2700000" algn="tl">
                  <a:srgbClr val="000000">
                    <a:alpha val="43137"/>
                  </a:srgbClr>
                </a:outerShdw>
              </a:effectLst>
              <a:latin typeface="Arial "/>
              <a:cs typeface="Arial" pitchFamily="34" charset="0"/>
            </a:endParaRPr>
          </a:p>
        </p:txBody>
      </p:sp>
      <p:sp>
        <p:nvSpPr>
          <p:cNvPr id="5" name="Прямоугольник 4"/>
          <p:cNvSpPr/>
          <p:nvPr/>
        </p:nvSpPr>
        <p:spPr>
          <a:xfrm>
            <a:off x="539552" y="1268760"/>
            <a:ext cx="8352928" cy="5093702"/>
          </a:xfrm>
          <a:prstGeom prst="rect">
            <a:avLst/>
          </a:prstGeom>
        </p:spPr>
        <p:txBody>
          <a:bodyPr wrap="square">
            <a:spAutoFit/>
          </a:bodyPr>
          <a:lstStyle/>
          <a:p>
            <a:pPr lvl="0">
              <a:spcBef>
                <a:spcPts val="600"/>
              </a:spcBef>
              <a:spcAft>
                <a:spcPts val="600"/>
              </a:spcAft>
              <a:tabLst>
                <a:tab pos="0" algn="l"/>
              </a:tabLst>
              <a:defRPr/>
            </a:pPr>
            <a:r>
              <a:rPr lang="ru-RU" sz="20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Как сегодня решается эта задача?</a:t>
            </a:r>
          </a:p>
          <a:p>
            <a:pPr lvl="0">
              <a:spcBef>
                <a:spcPts val="600"/>
              </a:spcBef>
              <a:spcAft>
                <a:spcPts val="600"/>
              </a:spcAft>
              <a:tabLst>
                <a:tab pos="0" algn="l"/>
              </a:tabLst>
              <a:defRPr/>
            </a:pPr>
            <a:r>
              <a:rPr lang="ru-RU" b="1" dirty="0">
                <a:solidFill>
                  <a:srgbClr val="E3DED1">
                    <a:lumMod val="10000"/>
                  </a:srgbClr>
                </a:solidFill>
                <a:latin typeface="Arial "/>
                <a:cs typeface="Arial" pitchFamily="34" charset="0"/>
              </a:rPr>
              <a:t>Да как обычно:</a:t>
            </a:r>
          </a:p>
          <a:p>
            <a:pPr marL="180975" lvl="0" indent="-180975">
              <a:spcBef>
                <a:spcPts val="600"/>
              </a:spcBef>
              <a:spcAft>
                <a:spcPts val="600"/>
              </a:spcAft>
              <a:buFont typeface="Arial" panose="020B0604020202020204" pitchFamily="34" charset="0"/>
              <a:buChar char="•"/>
              <a:tabLst>
                <a:tab pos="0" algn="l"/>
              </a:tabLst>
              <a:defRPr/>
            </a:pPr>
            <a:r>
              <a:rPr lang="ru-RU" sz="1600" b="1" dirty="0">
                <a:solidFill>
                  <a:srgbClr val="E3DED1">
                    <a:lumMod val="10000"/>
                  </a:srgbClr>
                </a:solidFill>
                <a:latin typeface="Arial "/>
                <a:cs typeface="Arial" pitchFamily="34" charset="0"/>
              </a:rPr>
              <a:t>«</a:t>
            </a:r>
            <a:r>
              <a:rPr lang="ru-RU" sz="1600" b="1" dirty="0" err="1">
                <a:solidFill>
                  <a:srgbClr val="E3DED1">
                    <a:lumMod val="10000"/>
                  </a:srgbClr>
                </a:solidFill>
                <a:latin typeface="Arial "/>
                <a:cs typeface="Arial" pitchFamily="34" charset="0"/>
              </a:rPr>
              <a:t>лопатится</a:t>
            </a:r>
            <a:r>
              <a:rPr lang="ru-RU" sz="1600" b="1" dirty="0">
                <a:solidFill>
                  <a:srgbClr val="E3DED1">
                    <a:lumMod val="10000"/>
                  </a:srgbClr>
                </a:solidFill>
                <a:latin typeface="Arial "/>
                <a:cs typeface="Arial" pitchFamily="34" charset="0"/>
              </a:rPr>
              <a:t>» Интернет, </a:t>
            </a:r>
          </a:p>
          <a:p>
            <a:pPr marL="180975" lvl="0" indent="-180975">
              <a:spcBef>
                <a:spcPts val="600"/>
              </a:spcBef>
              <a:spcAft>
                <a:spcPts val="600"/>
              </a:spcAft>
              <a:buFont typeface="Arial" panose="020B0604020202020204" pitchFamily="34" charset="0"/>
              <a:buChar char="•"/>
              <a:tabLst>
                <a:tab pos="0" algn="l"/>
              </a:tabLst>
              <a:defRPr/>
            </a:pPr>
            <a:r>
              <a:rPr lang="ru-RU" sz="1600" b="1" dirty="0">
                <a:solidFill>
                  <a:srgbClr val="E3DED1">
                    <a:lumMod val="10000"/>
                  </a:srgbClr>
                </a:solidFill>
                <a:latin typeface="Arial "/>
                <a:cs typeface="Arial" pitchFamily="34" charset="0"/>
              </a:rPr>
              <a:t>пишутся письма, </a:t>
            </a:r>
          </a:p>
          <a:p>
            <a:pPr marL="180975" lvl="0" indent="-180975">
              <a:spcBef>
                <a:spcPts val="600"/>
              </a:spcBef>
              <a:spcAft>
                <a:spcPts val="600"/>
              </a:spcAft>
              <a:buFont typeface="Arial" panose="020B0604020202020204" pitchFamily="34" charset="0"/>
              <a:buChar char="•"/>
              <a:tabLst>
                <a:tab pos="0" algn="l"/>
              </a:tabLst>
              <a:defRPr/>
            </a:pPr>
            <a:r>
              <a:rPr lang="ru-RU" sz="1600" b="1" dirty="0">
                <a:solidFill>
                  <a:srgbClr val="E3DED1">
                    <a:lumMod val="10000"/>
                  </a:srgbClr>
                </a:solidFill>
                <a:latin typeface="Arial "/>
                <a:cs typeface="Arial" pitchFamily="34" charset="0"/>
              </a:rPr>
              <a:t>делаются звонки, </a:t>
            </a:r>
          </a:p>
          <a:p>
            <a:pPr marL="180975" lvl="0" indent="-180975">
              <a:spcBef>
                <a:spcPts val="600"/>
              </a:spcBef>
              <a:spcAft>
                <a:spcPts val="600"/>
              </a:spcAft>
              <a:buFont typeface="Arial" panose="020B0604020202020204" pitchFamily="34" charset="0"/>
              <a:buChar char="•"/>
              <a:tabLst>
                <a:tab pos="0" algn="l"/>
              </a:tabLst>
              <a:defRPr/>
            </a:pPr>
            <a:r>
              <a:rPr lang="ru-RU" sz="1600" b="1" dirty="0">
                <a:solidFill>
                  <a:srgbClr val="E3DED1">
                    <a:lumMod val="10000"/>
                  </a:srgbClr>
                </a:solidFill>
                <a:latin typeface="Arial "/>
                <a:cs typeface="Arial" pitchFamily="34" charset="0"/>
              </a:rPr>
              <a:t>ведутся телефонные переговоры представителей разработчика (как правило дилетантов в непрофильной для них сфере) с узкими профильными специалистами, </a:t>
            </a:r>
          </a:p>
          <a:p>
            <a:pPr lvl="0">
              <a:tabLst>
                <a:tab pos="0" algn="l"/>
              </a:tabLst>
              <a:defRPr/>
            </a:pPr>
            <a:r>
              <a:rPr lang="ru-RU" sz="1600" b="1" dirty="0">
                <a:solidFill>
                  <a:srgbClr val="E3DED1">
                    <a:lumMod val="10000"/>
                  </a:srgbClr>
                </a:solidFill>
                <a:latin typeface="Arial "/>
                <a:cs typeface="Arial" pitchFamily="34" charset="0"/>
              </a:rPr>
              <a:t>особенно, </a:t>
            </a: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если разработчик это малое </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инновационное предприятие</a:t>
            </a:r>
            <a:r>
              <a:rPr lang="ru-RU" sz="1600" b="1" dirty="0">
                <a:solidFill>
                  <a:srgbClr val="E3DED1">
                    <a:lumMod val="10000"/>
                  </a:srgbClr>
                </a:solidFill>
                <a:latin typeface="Arial "/>
                <a:cs typeface="Arial" pitchFamily="34" charset="0"/>
              </a:rPr>
              <a:t>, само собой</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не обладающее большим штатом </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разных специалистов</a:t>
            </a:r>
            <a:r>
              <a:rPr lang="ru-RU" sz="1600" dirty="0">
                <a:solidFill>
                  <a:srgbClr val="E3DED1">
                    <a:lumMod val="10000"/>
                  </a:srgbClr>
                </a:solidFill>
                <a:effectLst>
                  <a:outerShdw blurRad="38100" dist="38100" dir="2700000" algn="tl">
                    <a:srgbClr val="000000">
                      <a:alpha val="43137"/>
                    </a:srgbClr>
                  </a:outerShdw>
                </a:effectLst>
                <a:latin typeface="Arial "/>
                <a:cs typeface="Arial" pitchFamily="34" charset="0"/>
              </a:rPr>
              <a:t>.</a:t>
            </a:r>
          </a:p>
          <a:p>
            <a:pPr lvl="0" algn="ctr">
              <a:tabLst>
                <a:tab pos="0" algn="l"/>
              </a:tabLst>
              <a:defRPr/>
            </a:pPr>
            <a:r>
              <a:rPr lang="ru-RU" b="1" dirty="0">
                <a:solidFill>
                  <a:srgbClr val="C00000"/>
                </a:solidFill>
                <a:effectLst>
                  <a:outerShdw blurRad="38100" dist="38100" dir="2700000" algn="tl">
                    <a:srgbClr val="000000">
                      <a:alpha val="43137"/>
                    </a:srgbClr>
                  </a:outerShdw>
                </a:effectLst>
                <a:latin typeface="Arial "/>
                <a:cs typeface="Arial" pitchFamily="34" charset="0"/>
              </a:rPr>
              <a:t>Что в итоге? </a:t>
            </a:r>
          </a:p>
          <a:p>
            <a:pPr lvl="0" algn="ctr">
              <a:tabLst>
                <a:tab pos="0" algn="l"/>
              </a:tabLst>
              <a:defRPr/>
            </a:pPr>
            <a:r>
              <a:rPr lang="ru-RU" b="1" dirty="0">
                <a:solidFill>
                  <a:srgbClr val="C00000"/>
                </a:solidFill>
                <a:effectLst>
                  <a:outerShdw blurRad="38100" dist="38100" dir="2700000" algn="tl">
                    <a:srgbClr val="000000">
                      <a:alpha val="43137"/>
                    </a:srgbClr>
                  </a:outerShdw>
                </a:effectLst>
                <a:latin typeface="Arial "/>
                <a:cs typeface="Arial" pitchFamily="34" charset="0"/>
              </a:rPr>
              <a:t>Месяцы поисков и переговоров с плохо прогнозируемым результатом! </a:t>
            </a:r>
            <a:endParaRPr lang="ru-RU" b="1" dirty="0" smtClean="0">
              <a:solidFill>
                <a:srgbClr val="C00000"/>
              </a:solidFill>
              <a:effectLst>
                <a:outerShdw blurRad="38100" dist="38100" dir="2700000" algn="tl">
                  <a:srgbClr val="000000">
                    <a:alpha val="43137"/>
                  </a:srgbClr>
                </a:outerShdw>
              </a:effectLst>
              <a:latin typeface="Arial "/>
              <a:cs typeface="Arial" pitchFamily="34" charset="0"/>
            </a:endParaRPr>
          </a:p>
          <a:p>
            <a:pPr lvl="0" algn="ctr">
              <a:tabLst>
                <a:tab pos="0" algn="l"/>
              </a:tabLst>
              <a:defRPr/>
            </a:pPr>
            <a:r>
              <a:rPr lang="ru-RU" b="1" dirty="0" smtClean="0">
                <a:solidFill>
                  <a:srgbClr val="C00000"/>
                </a:solidFill>
                <a:effectLst>
                  <a:outerShdw blurRad="38100" dist="38100" dir="2700000" algn="tl">
                    <a:srgbClr val="000000">
                      <a:alpha val="43137"/>
                    </a:srgbClr>
                  </a:outerShdw>
                </a:effectLst>
                <a:latin typeface="Arial "/>
                <a:cs typeface="Arial" pitchFamily="34" charset="0"/>
              </a:rPr>
              <a:t>На </a:t>
            </a:r>
            <a:r>
              <a:rPr lang="ru-RU" b="1" dirty="0">
                <a:solidFill>
                  <a:srgbClr val="C00000"/>
                </a:solidFill>
                <a:effectLst>
                  <a:outerShdw blurRad="38100" dist="38100" dir="2700000" algn="tl">
                    <a:srgbClr val="000000">
                      <a:alpha val="43137"/>
                    </a:srgbClr>
                  </a:outerShdw>
                </a:effectLst>
                <a:latin typeface="Arial "/>
                <a:cs typeface="Arial" pitchFamily="34" charset="0"/>
              </a:rPr>
              <a:t>всё нужны дополнительные компетенции, время и деньги!</a:t>
            </a:r>
          </a:p>
          <a:p>
            <a:pPr lvl="0" algn="ctr">
              <a:tabLst>
                <a:tab pos="0" algn="l"/>
              </a:tabLst>
              <a:defRPr/>
            </a:pPr>
            <a:r>
              <a:rPr lang="ru-RU" b="1" dirty="0">
                <a:solidFill>
                  <a:srgbClr val="C00000"/>
                </a:solidFill>
                <a:effectLst>
                  <a:outerShdw blurRad="38100" dist="38100" dir="2700000" algn="tl">
                    <a:srgbClr val="000000">
                      <a:alpha val="43137"/>
                    </a:srgbClr>
                  </a:outerShdw>
                </a:effectLst>
                <a:latin typeface="Arial "/>
                <a:cs typeface="Arial" pitchFamily="34" charset="0"/>
              </a:rPr>
              <a:t>Где их взять?</a:t>
            </a: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465" y="1851644"/>
            <a:ext cx="1435429" cy="95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113" y="2132856"/>
            <a:ext cx="1395322" cy="103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7435" y="2267214"/>
            <a:ext cx="1574714" cy="104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0099" y="3974370"/>
            <a:ext cx="2429611" cy="121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45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11</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1198860"/>
            <a:ext cx="7992888" cy="400110"/>
          </a:xfrm>
          <a:prstGeom prst="rect">
            <a:avLst/>
          </a:prstGeom>
        </p:spPr>
        <p:txBody>
          <a:bodyPr wrap="square">
            <a:spAutoFit/>
          </a:bodyPr>
          <a:lstStyle/>
          <a:p>
            <a:pPr marL="1162050" lvl="0" indent="-1162050">
              <a:tabLst>
                <a:tab pos="0" algn="l"/>
              </a:tabLst>
              <a:defRPr/>
            </a:pPr>
            <a:r>
              <a:rPr lang="ru-RU" sz="2000" b="1" dirty="0" smtClean="0">
                <a:solidFill>
                  <a:srgbClr val="E3DED1">
                    <a:lumMod val="10000"/>
                  </a:srgbClr>
                </a:solidFill>
                <a:latin typeface="Arial "/>
                <a:cs typeface="Arial" pitchFamily="34" charset="0"/>
              </a:rPr>
              <a:t>                    </a:t>
            </a:r>
            <a:endParaRPr lang="ru-RU" b="1" dirty="0">
              <a:solidFill>
                <a:srgbClr val="C00000"/>
              </a:solidFill>
              <a:effectLst>
                <a:outerShdw blurRad="38100" dist="38100" dir="2700000" algn="tl">
                  <a:srgbClr val="000000">
                    <a:alpha val="43137"/>
                  </a:srgbClr>
                </a:outerShdw>
              </a:effectLst>
              <a:latin typeface="Arial "/>
              <a:cs typeface="Arial" pitchFamily="34" charset="0"/>
            </a:endParaRPr>
          </a:p>
        </p:txBody>
      </p:sp>
      <p:sp>
        <p:nvSpPr>
          <p:cNvPr id="4" name="Прямоугольник 3"/>
          <p:cNvSpPr/>
          <p:nvPr/>
        </p:nvSpPr>
        <p:spPr>
          <a:xfrm>
            <a:off x="611560" y="1198860"/>
            <a:ext cx="8136904" cy="5586145"/>
          </a:xfrm>
          <a:prstGeom prst="rect">
            <a:avLst/>
          </a:prstGeom>
        </p:spPr>
        <p:txBody>
          <a:bodyPr wrap="square">
            <a:spAutoFit/>
          </a:bodyPr>
          <a:lstStyle/>
          <a:p>
            <a:pPr lvl="0">
              <a:spcBef>
                <a:spcPts val="600"/>
              </a:spcBef>
              <a:spcAft>
                <a:spcPts val="600"/>
              </a:spcAft>
              <a:tabLst>
                <a:tab pos="0" algn="l"/>
              </a:tabLst>
              <a:defRPr/>
            </a:pPr>
            <a:r>
              <a:rPr lang="ru-RU" sz="2000" b="1" dirty="0">
                <a:solidFill>
                  <a:srgbClr val="C00000"/>
                </a:solidFill>
                <a:effectLst>
                  <a:outerShdw blurRad="38100" dist="38100" dir="2700000" algn="tl">
                    <a:srgbClr val="000000">
                      <a:alpha val="43137"/>
                    </a:srgbClr>
                  </a:outerShdw>
                </a:effectLst>
                <a:latin typeface="Arial "/>
                <a:cs typeface="Arial" pitchFamily="34" charset="0"/>
              </a:rPr>
              <a:t>Вопрос – сколько </a:t>
            </a:r>
            <a:r>
              <a:rPr lang="ru-RU" sz="2000" b="1" dirty="0" err="1">
                <a:solidFill>
                  <a:srgbClr val="C00000"/>
                </a:solidFill>
                <a:effectLst>
                  <a:outerShdw blurRad="38100" dist="38100" dir="2700000" algn="tl">
                    <a:srgbClr val="000000">
                      <a:alpha val="43137"/>
                    </a:srgbClr>
                  </a:outerShdw>
                </a:effectLst>
                <a:latin typeface="Arial "/>
                <a:cs typeface="Arial" pitchFamily="34" charset="0"/>
              </a:rPr>
              <a:t>стартапов</a:t>
            </a:r>
            <a:r>
              <a:rPr lang="ru-RU" sz="2000" b="1" dirty="0">
                <a:solidFill>
                  <a:srgbClr val="C00000"/>
                </a:solidFill>
                <a:effectLst>
                  <a:outerShdw blurRad="38100" dist="38100" dir="2700000" algn="tl">
                    <a:srgbClr val="000000">
                      <a:alpha val="43137"/>
                    </a:srgbClr>
                  </a:outerShdw>
                </a:effectLst>
                <a:latin typeface="Arial "/>
                <a:cs typeface="Arial" pitchFamily="34" charset="0"/>
              </a:rPr>
              <a:t> с инновационными технологиями не выживает в такой обстановке? </a:t>
            </a:r>
          </a:p>
          <a:p>
            <a:pPr lvl="0">
              <a:spcBef>
                <a:spcPts val="600"/>
              </a:spcBef>
              <a:spcAft>
                <a:spcPts val="600"/>
              </a:spcAft>
              <a:tabLst>
                <a:tab pos="0" algn="l"/>
              </a:tabLst>
              <a:defRPr/>
            </a:pPr>
            <a:r>
              <a:rPr lang="ru-RU" sz="2000" b="1" dirty="0">
                <a:solidFill>
                  <a:srgbClr val="E3DED1">
                    <a:lumMod val="10000"/>
                  </a:srgbClr>
                </a:solidFill>
                <a:effectLst>
                  <a:outerShdw blurRad="38100" dist="38100" dir="2700000" algn="tl">
                    <a:srgbClr val="000000">
                      <a:alpha val="43137"/>
                    </a:srgbClr>
                  </a:outerShdw>
                </a:effectLst>
                <a:latin typeface="Arial "/>
                <a:cs typeface="Arial" pitchFamily="34" charset="0"/>
              </a:rPr>
              <a:t>                 Оппонент: </a:t>
            </a:r>
            <a:r>
              <a:rPr lang="ru-RU" sz="2000" b="1" dirty="0">
                <a:solidFill>
                  <a:srgbClr val="5C7C38"/>
                </a:solidFill>
                <a:effectLst>
                  <a:outerShdw blurRad="38100" dist="38100" dir="2700000" algn="tl">
                    <a:srgbClr val="000000">
                      <a:alpha val="43137"/>
                    </a:srgbClr>
                  </a:outerShdw>
                </a:effectLst>
                <a:latin typeface="Arial "/>
                <a:cs typeface="Arial" pitchFamily="34" charset="0"/>
              </a:rPr>
              <a:t>- А бизнес-инкубаторы, а </a:t>
            </a:r>
            <a:r>
              <a:rPr lang="ru-RU" sz="2000" b="1" dirty="0" smtClean="0">
                <a:solidFill>
                  <a:srgbClr val="5C7C38"/>
                </a:solidFill>
                <a:effectLst>
                  <a:outerShdw blurRad="38100" dist="38100" dir="2700000" algn="tl">
                    <a:srgbClr val="000000">
                      <a:alpha val="43137"/>
                    </a:srgbClr>
                  </a:outerShdw>
                </a:effectLst>
                <a:latin typeface="Arial "/>
                <a:cs typeface="Arial" pitchFamily="34" charset="0"/>
              </a:rPr>
              <a:t>  акселераторы</a:t>
            </a:r>
            <a:r>
              <a:rPr lang="ru-RU" sz="2000" b="1" dirty="0">
                <a:solidFill>
                  <a:srgbClr val="5C7C38"/>
                </a:solidFill>
                <a:effectLst>
                  <a:outerShdw blurRad="38100" dist="38100" dir="2700000" algn="tl">
                    <a:srgbClr val="000000">
                      <a:alpha val="43137"/>
                    </a:srgbClr>
                  </a:outerShdw>
                </a:effectLst>
                <a:latin typeface="Arial "/>
                <a:cs typeface="Arial" pitchFamily="34" charset="0"/>
              </a:rPr>
              <a:t>?</a:t>
            </a:r>
          </a:p>
          <a:p>
            <a:pPr lvl="0">
              <a:tabLst>
                <a:tab pos="0" algn="l"/>
              </a:tabLst>
              <a:defRPr/>
            </a:pPr>
            <a:r>
              <a:rPr lang="ru-RU" sz="2000" b="1" dirty="0">
                <a:solidFill>
                  <a:srgbClr val="E3DED1">
                    <a:lumMod val="10000"/>
                  </a:srgbClr>
                </a:solidFill>
                <a:effectLst>
                  <a:outerShdw blurRad="38100" dist="38100" dir="2700000" algn="tl">
                    <a:srgbClr val="000000">
                      <a:alpha val="43137"/>
                    </a:srgbClr>
                  </a:outerShdw>
                </a:effectLst>
                <a:latin typeface="Arial "/>
                <a:cs typeface="Arial" pitchFamily="34" charset="0"/>
              </a:rPr>
              <a:t>	                 </a:t>
            </a:r>
            <a:r>
              <a:rPr lang="ru-RU" sz="2000" b="1" dirty="0">
                <a:solidFill>
                  <a:srgbClr val="C00000"/>
                </a:solidFill>
                <a:effectLst>
                  <a:outerShdw blurRad="38100" dist="38100" dir="2700000" algn="tl">
                    <a:srgbClr val="000000">
                      <a:alpha val="43137"/>
                    </a:srgbClr>
                  </a:outerShdw>
                </a:effectLst>
                <a:latin typeface="Arial "/>
                <a:cs typeface="Arial" pitchFamily="34" charset="0"/>
              </a:rPr>
              <a:t>Господин Оппонент! Вы всерьёз думаете, что уж</a:t>
            </a:r>
          </a:p>
          <a:p>
            <a:pPr lvl="0">
              <a:tabLst>
                <a:tab pos="0" algn="l"/>
              </a:tabLst>
              <a:defRPr/>
            </a:pPr>
            <a:r>
              <a:rPr lang="ru-RU" sz="2000" b="1" dirty="0">
                <a:solidFill>
                  <a:srgbClr val="C00000"/>
                </a:solidFill>
                <a:effectLst>
                  <a:outerShdw blurRad="38100" dist="38100" dir="2700000" algn="tl">
                    <a:srgbClr val="000000">
                      <a:alpha val="43137"/>
                    </a:srgbClr>
                  </a:outerShdw>
                </a:effectLst>
                <a:latin typeface="Arial "/>
                <a:cs typeface="Arial" pitchFamily="34" charset="0"/>
              </a:rPr>
              <a:t>                 там-то есть спецы на все руки по всем</a:t>
            </a:r>
          </a:p>
          <a:p>
            <a:pPr lvl="0">
              <a:tabLst>
                <a:tab pos="0" algn="l"/>
              </a:tabLst>
              <a:defRPr/>
            </a:pPr>
            <a:r>
              <a:rPr lang="ru-RU" sz="2000" b="1" dirty="0">
                <a:solidFill>
                  <a:srgbClr val="C00000"/>
                </a:solidFill>
                <a:effectLst>
                  <a:outerShdw blurRad="38100" dist="38100" dir="2700000" algn="tl">
                    <a:srgbClr val="000000">
                      <a:alpha val="43137"/>
                    </a:srgbClr>
                  </a:outerShdw>
                </a:effectLst>
                <a:latin typeface="Arial "/>
                <a:cs typeface="Arial" pitchFamily="34" charset="0"/>
              </a:rPr>
              <a:t>                 перечисленным направлениям?</a:t>
            </a:r>
          </a:p>
          <a:p>
            <a:pPr lvl="0">
              <a:spcBef>
                <a:spcPts val="600"/>
              </a:spcBef>
              <a:spcAft>
                <a:spcPts val="600"/>
              </a:spcAft>
              <a:tabLst>
                <a:tab pos="0" algn="l"/>
              </a:tabLst>
              <a:defRPr/>
            </a:pPr>
            <a:r>
              <a:rPr lang="ru-RU" sz="2000" b="1" u="sng" dirty="0">
                <a:solidFill>
                  <a:srgbClr val="E3DED1">
                    <a:lumMod val="10000"/>
                  </a:srgbClr>
                </a:solidFill>
                <a:effectLst>
                  <a:outerShdw blurRad="38100" dist="38100" dir="2700000" algn="tl">
                    <a:srgbClr val="000000">
                      <a:alpha val="43137"/>
                    </a:srgbClr>
                  </a:outerShdw>
                </a:effectLst>
                <a:latin typeface="Arial "/>
                <a:cs typeface="Arial" pitchFamily="34" charset="0"/>
              </a:rPr>
              <a:t>А ведь перечислено не всё, только основное! </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И инновационных технологий по переработке отходов в стране не одна</a:t>
            </a:r>
            <a:r>
              <a:rPr lang="ru-RU" sz="1600" b="1" dirty="0" smtClean="0">
                <a:solidFill>
                  <a:srgbClr val="E3DED1">
                    <a:lumMod val="10000"/>
                  </a:srgbClr>
                </a:solidFill>
                <a:effectLst>
                  <a:outerShdw blurRad="38100" dist="38100" dir="2700000" algn="tl">
                    <a:srgbClr val="000000">
                      <a:alpha val="43137"/>
                    </a:srgbClr>
                  </a:outerShdw>
                </a:effectLst>
                <a:latin typeface="Arial "/>
                <a:cs typeface="Arial" pitchFamily="34" charset="0"/>
              </a:rPr>
              <a:t>!</a:t>
            </a:r>
          </a:p>
          <a:p>
            <a:pPr lvl="0">
              <a:tabLst>
                <a:tab pos="0" algn="l"/>
              </a:tabLst>
              <a:defRPr/>
            </a:pPr>
            <a:r>
              <a:rPr lang="ru-RU" sz="1600" b="1" dirty="0" smtClean="0">
                <a:solidFill>
                  <a:srgbClr val="E3DED1">
                    <a:lumMod val="10000"/>
                  </a:srgbClr>
                </a:solidFill>
                <a:effectLst>
                  <a:outerShdw blurRad="38100" dist="38100" dir="2700000" algn="tl">
                    <a:srgbClr val="000000">
                      <a:alpha val="43137"/>
                    </a:srgbClr>
                  </a:outerShdw>
                </a:effectLst>
                <a:latin typeface="Arial "/>
                <a:cs typeface="Arial" pitchFamily="34" charset="0"/>
              </a:rPr>
              <a:t>Установок, только подобных УТ-0,1, надо десятки, сотни и тысячи! </a:t>
            </a:r>
            <a:endPar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endParaRP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А сколько забытых с советских времён?</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А сколько вариантов отходов существует, а, значит, сколько вариантов оборудования для их подготовки должно быть?</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А если у потребителя такая ситуация, что ему </a:t>
            </a:r>
            <a:r>
              <a:rPr lang="ru-RU" sz="1600" b="1" dirty="0" smtClean="0">
                <a:solidFill>
                  <a:srgbClr val="E3DED1">
                    <a:lumMod val="10000"/>
                  </a:srgbClr>
                </a:solidFill>
                <a:effectLst>
                  <a:outerShdw blurRad="38100" dist="38100" dir="2700000" algn="tl">
                    <a:srgbClr val="000000">
                      <a:alpha val="43137"/>
                    </a:srgbClr>
                  </a:outerShdw>
                </a:effectLst>
                <a:latin typeface="Arial "/>
                <a:cs typeface="Arial" pitchFamily="34" charset="0"/>
              </a:rPr>
              <a:t>нужен комплекс </a:t>
            </a:r>
          </a:p>
          <a:p>
            <a:pPr lvl="0">
              <a:tabLst>
                <a:tab pos="0" algn="l"/>
              </a:tabLst>
              <a:defRPr/>
            </a:pPr>
            <a:r>
              <a:rPr lang="ru-RU" sz="1600" b="1" dirty="0" smtClean="0">
                <a:solidFill>
                  <a:srgbClr val="E3DED1">
                    <a:lumMod val="10000"/>
                  </a:srgbClr>
                </a:solidFill>
                <a:effectLst>
                  <a:outerShdw blurRad="38100" dist="38100" dir="2700000" algn="tl">
                    <a:srgbClr val="000000">
                      <a:alpha val="43137"/>
                    </a:srgbClr>
                  </a:outerShdw>
                </a:effectLst>
                <a:latin typeface="Arial "/>
                <a:cs typeface="Arial" pitchFamily="34" charset="0"/>
              </a:rPr>
              <a:t>по </a:t>
            </a: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переработке разных отходов?</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А если потребитель хочет встроить переработку отходов </a:t>
            </a:r>
          </a:p>
          <a:p>
            <a:pPr lvl="0">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в свою технологию и перевести её в разряд наиболее доступных?</a:t>
            </a:r>
          </a:p>
          <a:p>
            <a:pPr lvl="0" algn="ctr">
              <a:tabLst>
                <a:tab pos="0" algn="l"/>
              </a:tabLst>
              <a:defRPr/>
            </a:pPr>
            <a:r>
              <a:rPr lang="ru-RU" sz="1600" b="1" dirty="0">
                <a:solidFill>
                  <a:srgbClr val="C00000"/>
                </a:solidFill>
                <a:effectLst>
                  <a:outerShdw blurRad="38100" dist="38100" dir="2700000" algn="tl">
                    <a:srgbClr val="000000">
                      <a:alpha val="43137"/>
                    </a:srgbClr>
                  </a:outerShdw>
                </a:effectLst>
                <a:latin typeface="Arial "/>
                <a:cs typeface="Arial" pitchFamily="34" charset="0"/>
              </a:rPr>
              <a:t>И таких «</a:t>
            </a:r>
            <a:r>
              <a:rPr lang="ru-RU" sz="1600" b="1" dirty="0" smtClean="0">
                <a:solidFill>
                  <a:srgbClr val="C00000"/>
                </a:solidFill>
                <a:effectLst>
                  <a:outerShdw blurRad="38100" dist="38100" dir="2700000" algn="tl">
                    <a:srgbClr val="000000">
                      <a:alpha val="43137"/>
                    </a:srgbClr>
                  </a:outerShdw>
                </a:effectLst>
                <a:latin typeface="Arial "/>
                <a:cs typeface="Arial" pitchFamily="34" charset="0"/>
              </a:rPr>
              <a:t>А…» </a:t>
            </a:r>
            <a:r>
              <a:rPr lang="ru-RU" sz="1600" b="1" dirty="0">
                <a:solidFill>
                  <a:srgbClr val="C00000"/>
                </a:solidFill>
                <a:effectLst>
                  <a:outerShdw blurRad="38100" dist="38100" dir="2700000" algn="tl">
                    <a:srgbClr val="000000">
                      <a:alpha val="43137"/>
                    </a:srgbClr>
                  </a:outerShdw>
                </a:effectLst>
                <a:latin typeface="Arial "/>
                <a:cs typeface="Arial" pitchFamily="34" charset="0"/>
              </a:rPr>
              <a:t>ещё </a:t>
            </a:r>
            <a:r>
              <a:rPr lang="ru-RU" sz="1600" b="1" dirty="0" smtClean="0">
                <a:solidFill>
                  <a:srgbClr val="C00000"/>
                </a:solidFill>
                <a:effectLst>
                  <a:outerShdw blurRad="38100" dist="38100" dir="2700000" algn="tl">
                    <a:srgbClr val="000000">
                      <a:alpha val="43137"/>
                    </a:srgbClr>
                  </a:outerShdw>
                </a:effectLst>
                <a:latin typeface="Arial "/>
                <a:cs typeface="Arial" pitchFamily="34" charset="0"/>
              </a:rPr>
              <a:t>много… </a:t>
            </a:r>
            <a:endParaRPr lang="ru-RU" sz="1600" b="1" dirty="0">
              <a:solidFill>
                <a:srgbClr val="C00000"/>
              </a:solidFill>
              <a:effectLst>
                <a:outerShdw blurRad="38100" dist="38100" dir="2700000" algn="tl">
                  <a:srgbClr val="000000">
                    <a:alpha val="43137"/>
                  </a:srgbClr>
                </a:outerShdw>
              </a:effectLst>
              <a:latin typeface="Arial "/>
              <a:cs typeface="Arial" pitchFamily="34" charset="0"/>
            </a:endParaRPr>
          </a:p>
          <a:p>
            <a:pPr lvl="0" algn="ctr">
              <a:tabLst>
                <a:tab pos="0" algn="l"/>
              </a:tabLst>
              <a:defRPr/>
            </a:pPr>
            <a:r>
              <a:rPr lang="ru-RU" sz="1600" b="1" dirty="0" smtClean="0">
                <a:solidFill>
                  <a:srgbClr val="5C7C38"/>
                </a:solidFill>
                <a:effectLst>
                  <a:outerShdw blurRad="38100" dist="38100" dir="2700000" algn="tl">
                    <a:srgbClr val="000000">
                      <a:alpha val="43137"/>
                    </a:srgbClr>
                  </a:outerShdw>
                </a:effectLst>
                <a:latin typeface="Arial "/>
                <a:cs typeface="Arial" pitchFamily="34" charset="0"/>
              </a:rPr>
              <a:t>ИКЦП – это Наилучшая Доступная Технология </a:t>
            </a:r>
          </a:p>
          <a:p>
            <a:pPr lvl="0" algn="ctr">
              <a:tabLst>
                <a:tab pos="0" algn="l"/>
              </a:tabLst>
              <a:defRPr/>
            </a:pPr>
            <a:r>
              <a:rPr lang="ru-RU" sz="1600" b="1" dirty="0" smtClean="0">
                <a:solidFill>
                  <a:srgbClr val="5C7C38"/>
                </a:solidFill>
                <a:effectLst>
                  <a:outerShdw blurRad="38100" dist="38100" dir="2700000" algn="tl">
                    <a:srgbClr val="000000">
                      <a:alpha val="43137"/>
                    </a:srgbClr>
                  </a:outerShdw>
                </a:effectLst>
                <a:latin typeface="Arial "/>
                <a:cs typeface="Arial" pitchFamily="34" charset="0"/>
              </a:rPr>
              <a:t>решения подобных проблем в </a:t>
            </a:r>
            <a:r>
              <a:rPr lang="ru-RU" sz="1600" b="1" dirty="0">
                <a:solidFill>
                  <a:srgbClr val="5C7C38"/>
                </a:solidFill>
                <a:effectLst>
                  <a:outerShdw blurRad="38100" dist="38100" dir="2700000" algn="tl">
                    <a:srgbClr val="000000">
                      <a:alpha val="43137"/>
                    </a:srgbClr>
                  </a:outerShdw>
                </a:effectLst>
                <a:latin typeface="Arial "/>
                <a:cs typeface="Arial" pitchFamily="34" charset="0"/>
              </a:rPr>
              <a:t>21 веке</a:t>
            </a:r>
            <a:endParaRPr lang="ru-RU" dirty="0">
              <a:solidFill>
                <a:srgbClr val="5C7C38"/>
              </a:solidFill>
              <a:effectLst>
                <a:outerShdw blurRad="38100" dist="38100" dir="2700000" algn="tl">
                  <a:srgbClr val="000000">
                    <a:alpha val="43137"/>
                  </a:srgbClr>
                </a:outerShdw>
              </a:effectLst>
            </a:endParaRP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88840"/>
            <a:ext cx="100811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4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270868"/>
            <a:ext cx="8148660" cy="5326483"/>
          </a:xfrm>
        </p:spPr>
        <p:txBody>
          <a:bodyPr/>
          <a:lstStyle/>
          <a:p>
            <a:pPr>
              <a:lnSpc>
                <a:spcPct val="110000"/>
              </a:lnSpc>
              <a:tabLst>
                <a:tab pos="0" algn="l"/>
              </a:tabLst>
              <a:defRPr/>
            </a:pPr>
            <a:r>
              <a:rPr lang="ru-RU" sz="2000" b="1" dirty="0" smtClean="0">
                <a:solidFill>
                  <a:schemeClr val="bg2">
                    <a:lumMod val="10000"/>
                  </a:schemeClr>
                </a:solidFill>
                <a:latin typeface="Arial "/>
              </a:rPr>
              <a:t>Кто её потенциальный участник ИКЦП и почему?</a:t>
            </a:r>
            <a:endParaRPr lang="en-US" sz="2000" b="1" dirty="0" smtClean="0">
              <a:solidFill>
                <a:schemeClr val="bg2">
                  <a:lumMod val="10000"/>
                </a:schemeClr>
              </a:solidFill>
              <a:latin typeface="Arial "/>
            </a:endParaRP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2079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1814733281"/>
              </p:ext>
            </p:extLst>
          </p:nvPr>
        </p:nvGraphicFramePr>
        <p:xfrm>
          <a:off x="683568" y="1844824"/>
          <a:ext cx="8064896" cy="4693920"/>
        </p:xfrm>
        <a:graphic>
          <a:graphicData uri="http://schemas.openxmlformats.org/drawingml/2006/table">
            <a:tbl>
              <a:tblPr firstRow="1" bandRow="1">
                <a:tableStyleId>{5C22544A-7EE6-4342-B048-85BDC9FD1C3A}</a:tableStyleId>
              </a:tblPr>
              <a:tblGrid>
                <a:gridCol w="4032448"/>
                <a:gridCol w="4032448"/>
              </a:tblGrid>
              <a:tr h="342272">
                <a:tc>
                  <a:txBody>
                    <a:bodyPr/>
                    <a:lstStyle/>
                    <a:p>
                      <a:r>
                        <a:rPr lang="ru-RU" dirty="0" smtClean="0"/>
                        <a:t>Потенциальные участники</a:t>
                      </a:r>
                      <a:endParaRPr lang="ru-RU" dirty="0"/>
                    </a:p>
                  </a:txBody>
                  <a:tcPr/>
                </a:tc>
                <a:tc>
                  <a:txBody>
                    <a:bodyPr/>
                    <a:lstStyle/>
                    <a:p>
                      <a:r>
                        <a:rPr lang="ru-RU" dirty="0" smtClean="0"/>
                        <a:t>Мотивация </a:t>
                      </a:r>
                      <a:endParaRPr lang="ru-RU" dirty="0"/>
                    </a:p>
                  </a:txBody>
                  <a:tcPr/>
                </a:tc>
              </a:tr>
              <a:tr h="484885">
                <a:tc>
                  <a:txBody>
                    <a:bodyPr/>
                    <a:lstStyle/>
                    <a:p>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Российский Экологический Оператор</a:t>
                      </a:r>
                      <a:r>
                        <a:rPr kumimoji="0" lang="en-US" sz="1400" b="0" i="0" u="none" strike="noStrike" kern="1200" cap="none" spc="0" normalizeH="0" baseline="0" noProof="0" dirty="0" smtClean="0">
                          <a:ln>
                            <a:noFill/>
                          </a:ln>
                          <a:solidFill>
                            <a:srgbClr val="E3DED1">
                              <a:lumMod val="10000"/>
                            </a:srgbClr>
                          </a:solidFill>
                          <a:effectLst/>
                          <a:uLnTx/>
                          <a:uFillTx/>
                          <a:latin typeface="Arial "/>
                          <a:ea typeface="+mn-ea"/>
                          <a:cs typeface="+mn-cs"/>
                        </a:rPr>
                        <a:t> - </a:t>
                      </a: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сайт </a:t>
                      </a:r>
                      <a:r>
                        <a:rPr kumimoji="0" lang="en-US" sz="1400" b="0" i="0" u="none" strike="noStrike" kern="1200" cap="none" spc="0" normalizeH="0" baseline="0" noProof="0" dirty="0" smtClean="0">
                          <a:ln>
                            <a:noFill/>
                          </a:ln>
                          <a:solidFill>
                            <a:srgbClr val="E3DED1">
                              <a:lumMod val="10000"/>
                            </a:srgbClr>
                          </a:solidFill>
                          <a:effectLst/>
                          <a:uLnTx/>
                          <a:uFillTx/>
                          <a:latin typeface="Arial "/>
                          <a:ea typeface="+mn-ea"/>
                          <a:cs typeface="+mn-cs"/>
                        </a:rPr>
                        <a:t>reo.ru </a:t>
                      </a: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и платформа</a:t>
                      </a:r>
                      <a:r>
                        <a:rPr kumimoji="0" lang="en-US" sz="1400" b="0" i="0" u="none" strike="noStrike" kern="1200" cap="none" spc="0" normalizeH="0" baseline="0" noProof="0" dirty="0" smtClean="0">
                          <a:ln>
                            <a:noFill/>
                          </a:ln>
                          <a:solidFill>
                            <a:srgbClr val="E3DED1">
                              <a:lumMod val="10000"/>
                            </a:srgbClr>
                          </a:solidFill>
                          <a:effectLst/>
                          <a:uLnTx/>
                          <a:uFillTx/>
                          <a:latin typeface="Arial "/>
                          <a:ea typeface="+mn-ea"/>
                          <a:cs typeface="+mn-cs"/>
                        </a:rPr>
                        <a:t> radar.reo.ru</a:t>
                      </a: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 </a:t>
                      </a:r>
                      <a:endParaRPr lang="ru-RU" dirty="0"/>
                    </a:p>
                  </a:txBody>
                  <a:tcPr/>
                </a:tc>
                <a:tc>
                  <a:txBody>
                    <a:bodyPr/>
                    <a:lstStyle/>
                    <a:p>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ИКЦП подходит под задачи РЭО и может быть подстроена к системе </a:t>
                      </a:r>
                      <a:r>
                        <a:rPr kumimoji="0" lang="en-US" sz="1400" b="0" i="0" u="none" strike="noStrike" kern="1200" cap="none" spc="0" normalizeH="0" baseline="0" noProof="0" dirty="0" smtClean="0">
                          <a:ln>
                            <a:noFill/>
                          </a:ln>
                          <a:solidFill>
                            <a:srgbClr val="E3DED1">
                              <a:lumMod val="10000"/>
                            </a:srgbClr>
                          </a:solidFill>
                          <a:effectLst/>
                          <a:uLnTx/>
                          <a:uFillTx/>
                          <a:latin typeface="Arial "/>
                          <a:ea typeface="+mn-ea"/>
                          <a:cs typeface="+mn-cs"/>
                        </a:rPr>
                        <a:t>reo.ru</a:t>
                      </a: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 </a:t>
                      </a:r>
                      <a:endParaRPr lang="ru-RU" dirty="0"/>
                    </a:p>
                  </a:txBody>
                  <a:tcPr/>
                </a:tc>
              </a:tr>
              <a:tr h="88420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Ключевые игроки, </a:t>
                      </a:r>
                      <a:r>
                        <a:rPr kumimoji="0" lang="ru-RU" sz="1400" b="0" i="0" u="none" strike="noStrike" kern="1200" cap="none" spc="0" normalizeH="0" baseline="0" noProof="0" dirty="0" err="1" smtClean="0">
                          <a:ln>
                            <a:noFill/>
                          </a:ln>
                          <a:solidFill>
                            <a:srgbClr val="E3DED1">
                              <a:lumMod val="10000"/>
                            </a:srgbClr>
                          </a:solidFill>
                          <a:effectLst/>
                          <a:uLnTx/>
                          <a:uFillTx/>
                          <a:latin typeface="Arial "/>
                          <a:ea typeface="+mn-ea"/>
                          <a:cs typeface="+mn-cs"/>
                        </a:rPr>
                        <a:t>стейкхолдеры</a:t>
                      </a: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 (РОСТЕХ, крупные сырьевые и перерабатывающие компании («производители отходов»), специализированные частные компании</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dirty="0" smtClean="0">
                          <a:ln>
                            <a:noFill/>
                          </a:ln>
                          <a:solidFill>
                            <a:srgbClr val="E3DED1">
                              <a:lumMod val="10000"/>
                            </a:srgbClr>
                          </a:solidFill>
                          <a:effectLst/>
                          <a:uLnTx/>
                          <a:uFillTx/>
                          <a:latin typeface="Arial "/>
                          <a:ea typeface="+mn-ea"/>
                          <a:cs typeface="+mn-cs"/>
                        </a:rPr>
                        <a:t>Занять ведущую роль в перспективной отрасли, решить собственные проблемы утилизации отходов, организовать бизнес на переработке отходов</a:t>
                      </a:r>
                      <a:endParaRPr kumimoji="0" lang="ru-RU" sz="1400" b="0" i="0" u="none" strike="noStrike" kern="1200" cap="none" spc="0" normalizeH="0" baseline="0" dirty="0">
                        <a:ln>
                          <a:noFill/>
                        </a:ln>
                        <a:solidFill>
                          <a:srgbClr val="E3DED1">
                            <a:lumMod val="10000"/>
                          </a:srgbClr>
                        </a:solidFill>
                        <a:effectLst/>
                        <a:uLnTx/>
                        <a:uFillTx/>
                        <a:latin typeface="Arial "/>
                        <a:ea typeface="+mn-ea"/>
                        <a:cs typeface="+mn-cs"/>
                      </a:endParaRPr>
                    </a:p>
                  </a:txBody>
                  <a:tcPr/>
                </a:tc>
              </a:tr>
              <a:tr h="484885">
                <a:tc>
                  <a:txBody>
                    <a:bodyPr/>
                    <a:lstStyle/>
                    <a:p>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Разработчики технологий  и оборудования для утилизации и/или переработки отходов</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dirty="0" smtClean="0">
                          <a:ln>
                            <a:noFill/>
                          </a:ln>
                          <a:solidFill>
                            <a:srgbClr val="E3DED1">
                              <a:lumMod val="10000"/>
                            </a:srgbClr>
                          </a:solidFill>
                          <a:effectLst/>
                          <a:uLnTx/>
                          <a:uFillTx/>
                          <a:latin typeface="Arial "/>
                          <a:ea typeface="+mn-ea"/>
                          <a:cs typeface="+mn-cs"/>
                        </a:rPr>
                        <a:t>Возможность реализации разработки и вывода её на рынок</a:t>
                      </a:r>
                      <a:endParaRPr kumimoji="0" lang="ru-RU" sz="1400" b="0" i="0" u="none" strike="noStrike" kern="1200" cap="none" spc="0" normalizeH="0" baseline="0" dirty="0">
                        <a:ln>
                          <a:noFill/>
                        </a:ln>
                        <a:solidFill>
                          <a:srgbClr val="E3DED1">
                            <a:lumMod val="10000"/>
                          </a:srgbClr>
                        </a:solidFill>
                        <a:effectLst/>
                        <a:uLnTx/>
                        <a:uFillTx/>
                        <a:latin typeface="Arial "/>
                        <a:ea typeface="+mn-ea"/>
                        <a:cs typeface="+mn-cs"/>
                      </a:endParaRPr>
                    </a:p>
                  </a:txBody>
                  <a:tcPr/>
                </a:tc>
              </a:tr>
              <a:tr h="6845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Разработчики локальных инновационных решений, которые помогут повысить конкурентоспособность </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dirty="0" smtClean="0">
                          <a:ln>
                            <a:noFill/>
                          </a:ln>
                          <a:solidFill>
                            <a:srgbClr val="E3DED1">
                              <a:lumMod val="10000"/>
                            </a:srgbClr>
                          </a:solidFill>
                          <a:effectLst/>
                          <a:uLnTx/>
                          <a:uFillTx/>
                          <a:latin typeface="Arial "/>
                          <a:ea typeface="+mn-ea"/>
                          <a:cs typeface="+mn-cs"/>
                        </a:rPr>
                        <a:t>Возможность реализации разработки, участия в крупном проекте</a:t>
                      </a:r>
                      <a:endParaRPr kumimoji="0" lang="ru-RU" sz="1400" b="0" i="0" u="none" strike="noStrike" kern="1200" cap="none" spc="0" normalizeH="0" baseline="0" dirty="0">
                        <a:ln>
                          <a:noFill/>
                        </a:ln>
                        <a:solidFill>
                          <a:srgbClr val="E3DED1">
                            <a:lumMod val="10000"/>
                          </a:srgbClr>
                        </a:solidFill>
                        <a:effectLst/>
                        <a:uLnTx/>
                        <a:uFillTx/>
                        <a:latin typeface="Arial "/>
                        <a:ea typeface="+mn-ea"/>
                        <a:cs typeface="+mn-cs"/>
                      </a:endParaRPr>
                    </a:p>
                  </a:txBody>
                  <a:tcPr/>
                </a:tc>
              </a:tr>
              <a:tr h="484885">
                <a:tc>
                  <a:txBody>
                    <a:bodyPr/>
                    <a:lstStyle/>
                    <a:p>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Производители сопутствующего оборудования для технологий утилизации</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dirty="0" smtClean="0">
                          <a:ln>
                            <a:noFill/>
                          </a:ln>
                          <a:solidFill>
                            <a:srgbClr val="E3DED1">
                              <a:lumMod val="10000"/>
                            </a:srgbClr>
                          </a:solidFill>
                          <a:effectLst/>
                          <a:uLnTx/>
                          <a:uFillTx/>
                          <a:latin typeface="Arial "/>
                          <a:ea typeface="+mn-ea"/>
                          <a:cs typeface="+mn-cs"/>
                        </a:rPr>
                        <a:t>Возможность реализации продукции, участия в крупном проекте, обратная связь</a:t>
                      </a:r>
                      <a:endParaRPr kumimoji="0" lang="ru-RU" sz="1400" b="0" i="0" u="none" strike="noStrike" kern="1200" cap="none" spc="0" normalizeH="0" baseline="0" dirty="0">
                        <a:ln>
                          <a:noFill/>
                        </a:ln>
                        <a:solidFill>
                          <a:srgbClr val="E3DED1">
                            <a:lumMod val="10000"/>
                          </a:srgbClr>
                        </a:solidFill>
                        <a:effectLst/>
                        <a:uLnTx/>
                        <a:uFillTx/>
                        <a:latin typeface="Arial "/>
                        <a:ea typeface="+mn-ea"/>
                        <a:cs typeface="+mn-cs"/>
                      </a:endParaRPr>
                    </a:p>
                  </a:txBody>
                  <a:tcPr/>
                </a:tc>
              </a:tr>
              <a:tr h="342272">
                <a:tc>
                  <a:txBody>
                    <a:bodyPr/>
                    <a:lstStyle/>
                    <a:p>
                      <a:r>
                        <a:rPr lang="ru-RU" dirty="0" smtClean="0"/>
                        <a:t>Инвесторы</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dirty="0" smtClean="0">
                          <a:ln>
                            <a:noFill/>
                          </a:ln>
                          <a:solidFill>
                            <a:srgbClr val="E3DED1">
                              <a:lumMod val="10000"/>
                            </a:srgbClr>
                          </a:solidFill>
                          <a:effectLst/>
                          <a:uLnTx/>
                          <a:uFillTx/>
                          <a:latin typeface="Arial "/>
                          <a:ea typeface="+mn-ea"/>
                          <a:cs typeface="+mn-cs"/>
                        </a:rPr>
                        <a:t>Возможность снизить риски инвестиций </a:t>
                      </a:r>
                      <a:endParaRPr kumimoji="0" lang="ru-RU" sz="1400" b="0" i="0" u="none" strike="noStrike" kern="1200" cap="none" spc="0" normalizeH="0" baseline="0" dirty="0">
                        <a:ln>
                          <a:noFill/>
                        </a:ln>
                        <a:solidFill>
                          <a:srgbClr val="E3DED1">
                            <a:lumMod val="10000"/>
                          </a:srgbClr>
                        </a:solidFill>
                        <a:effectLst/>
                        <a:uLnTx/>
                        <a:uFillTx/>
                        <a:latin typeface="Arial "/>
                        <a:ea typeface="+mn-ea"/>
                        <a:cs typeface="+mn-cs"/>
                      </a:endParaRPr>
                    </a:p>
                  </a:txBody>
                  <a:tcPr/>
                </a:tc>
              </a:tr>
              <a:tr h="684544">
                <a:tc>
                  <a:txBody>
                    <a:bodyPr/>
                    <a:lstStyle/>
                    <a:p>
                      <a:r>
                        <a:rPr kumimoji="0" lang="ru-RU" sz="1400" b="0" i="0" u="none" strike="noStrike" kern="1200" cap="none" spc="0" normalizeH="0" baseline="0" noProof="0" dirty="0" smtClean="0">
                          <a:ln>
                            <a:noFill/>
                          </a:ln>
                          <a:solidFill>
                            <a:srgbClr val="E3DED1">
                              <a:lumMod val="10000"/>
                            </a:srgbClr>
                          </a:solidFill>
                          <a:effectLst/>
                          <a:uLnTx/>
                          <a:uFillTx/>
                          <a:latin typeface="Arial "/>
                          <a:ea typeface="+mn-ea"/>
                          <a:cs typeface="+mn-cs"/>
                        </a:rPr>
                        <a:t>Потребители: бизнес, ЖКХ, муниципалитеты,  экологические организации, в том числе международные</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dirty="0" smtClean="0">
                          <a:ln>
                            <a:noFill/>
                          </a:ln>
                          <a:solidFill>
                            <a:srgbClr val="E3DED1">
                              <a:lumMod val="10000"/>
                            </a:srgbClr>
                          </a:solidFill>
                          <a:effectLst/>
                          <a:uLnTx/>
                          <a:uFillTx/>
                          <a:latin typeface="Arial "/>
                          <a:ea typeface="+mn-ea"/>
                          <a:cs typeface="+mn-cs"/>
                        </a:rPr>
                        <a:t>Возможность получения квалифицированной помощи при выборе или заказе оборудования, проведения экспертизы </a:t>
                      </a:r>
                      <a:endParaRPr kumimoji="0" lang="ru-RU" sz="1400" b="0" i="0" u="none" strike="noStrike" kern="1200" cap="none" spc="0" normalizeH="0" baseline="0" dirty="0">
                        <a:ln>
                          <a:noFill/>
                        </a:ln>
                        <a:solidFill>
                          <a:srgbClr val="E3DED1">
                            <a:lumMod val="10000"/>
                          </a:srgbClr>
                        </a:solidFill>
                        <a:effectLst/>
                        <a:uLnTx/>
                        <a:uFillTx/>
                        <a:latin typeface="Arial "/>
                        <a:ea typeface="+mn-ea"/>
                        <a:cs typeface="+mn-cs"/>
                      </a:endParaRPr>
                    </a:p>
                  </a:txBody>
                  <a:tcPr/>
                </a:tc>
              </a:tr>
            </a:tbl>
          </a:graphicData>
        </a:graphic>
      </p:graphicFrame>
    </p:spTree>
    <p:extLst>
      <p:ext uri="{BB962C8B-B14F-4D97-AF65-F5344CB8AC3E}">
        <p14:creationId xmlns:p14="http://schemas.microsoft.com/office/powerpoint/2010/main" val="372169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270869"/>
            <a:ext cx="7920880" cy="5110459"/>
          </a:xfrm>
        </p:spPr>
        <p:txBody>
          <a:bodyPr/>
          <a:lstStyle/>
          <a:p>
            <a:pPr>
              <a:lnSpc>
                <a:spcPct val="100000"/>
              </a:lnSpc>
              <a:spcAft>
                <a:spcPts val="600"/>
              </a:spcAft>
              <a:tabLst>
                <a:tab pos="0" algn="l"/>
              </a:tabLst>
              <a:defRPr/>
            </a:pPr>
            <a:r>
              <a:rPr lang="ru-RU" sz="2000" b="1" dirty="0" smtClean="0">
                <a:solidFill>
                  <a:schemeClr val="bg2">
                    <a:lumMod val="10000"/>
                  </a:schemeClr>
                </a:solidFill>
                <a:latin typeface="Arial "/>
              </a:rPr>
              <a:t>   Чем ИКЦП отличается от других платформ ? </a:t>
            </a:r>
          </a:p>
          <a:p>
            <a:pPr>
              <a:lnSpc>
                <a:spcPct val="100000"/>
              </a:lnSpc>
              <a:spcAft>
                <a:spcPts val="600"/>
              </a:spcAft>
              <a:tabLst>
                <a:tab pos="0" algn="l"/>
              </a:tabLst>
              <a:defRPr/>
            </a:pPr>
            <a:r>
              <a:rPr lang="ru-RU" sz="2000" b="1" dirty="0">
                <a:solidFill>
                  <a:schemeClr val="bg2">
                    <a:lumMod val="10000"/>
                  </a:schemeClr>
                </a:solidFill>
                <a:latin typeface="Arial "/>
              </a:rPr>
              <a:t> </a:t>
            </a:r>
            <a:r>
              <a:rPr lang="ru-RU" sz="2000" b="1" dirty="0" smtClean="0">
                <a:solidFill>
                  <a:schemeClr val="bg2">
                    <a:lumMod val="10000"/>
                  </a:schemeClr>
                </a:solidFill>
                <a:latin typeface="Arial "/>
              </a:rPr>
              <a:t>   И что даёт это в перспективе?</a:t>
            </a:r>
          </a:p>
          <a:p>
            <a:pPr>
              <a:lnSpc>
                <a:spcPct val="100000"/>
              </a:lnSpc>
              <a:tabLst>
                <a:tab pos="0" algn="l"/>
              </a:tabLst>
              <a:defRPr/>
            </a:pPr>
            <a:r>
              <a:rPr lang="ru-RU" sz="2000" b="1" dirty="0">
                <a:solidFill>
                  <a:schemeClr val="bg2">
                    <a:lumMod val="10000"/>
                  </a:schemeClr>
                </a:solidFill>
                <a:latin typeface="Arial "/>
              </a:rPr>
              <a:t> </a:t>
            </a:r>
            <a:r>
              <a:rPr lang="ru-RU" sz="2000" b="1" dirty="0" smtClean="0">
                <a:solidFill>
                  <a:schemeClr val="bg2">
                    <a:lumMod val="10000"/>
                  </a:schemeClr>
                </a:solidFill>
                <a:latin typeface="Arial "/>
              </a:rPr>
              <a:t> </a:t>
            </a:r>
            <a:r>
              <a:rPr lang="ru-RU" sz="1600" b="1" dirty="0" smtClean="0">
                <a:solidFill>
                  <a:schemeClr val="bg2">
                    <a:lumMod val="10000"/>
                  </a:schemeClr>
                </a:solidFill>
                <a:latin typeface="Arial "/>
              </a:rPr>
              <a:t>   Для </a:t>
            </a:r>
            <a:r>
              <a:rPr lang="ru-RU" sz="1600" b="1" dirty="0">
                <a:solidFill>
                  <a:schemeClr val="bg2">
                    <a:lumMod val="10000"/>
                  </a:schemeClr>
                </a:solidFill>
                <a:latin typeface="Arial "/>
              </a:rPr>
              <a:t>Потребителя ИКЦП </a:t>
            </a:r>
            <a:r>
              <a:rPr lang="ru-RU" sz="1600" b="1" dirty="0" smtClean="0">
                <a:solidFill>
                  <a:schemeClr val="bg2">
                    <a:lumMod val="10000"/>
                  </a:schemeClr>
                </a:solidFill>
                <a:latin typeface="Arial "/>
              </a:rPr>
              <a:t>- </a:t>
            </a:r>
            <a:r>
              <a:rPr lang="ru-RU" sz="1600" b="1" dirty="0" err="1" smtClean="0">
                <a:solidFill>
                  <a:schemeClr val="bg2">
                    <a:lumMod val="10000"/>
                  </a:schemeClr>
                </a:solidFill>
                <a:latin typeface="Arial "/>
              </a:rPr>
              <a:t>маркетплейс</a:t>
            </a:r>
            <a:r>
              <a:rPr lang="ru-RU" sz="1600" b="1" dirty="0" smtClean="0">
                <a:solidFill>
                  <a:schemeClr val="bg2">
                    <a:lumMod val="10000"/>
                  </a:schemeClr>
                </a:solidFill>
                <a:latin typeface="Arial "/>
              </a:rPr>
              <a:t> </a:t>
            </a:r>
          </a:p>
          <a:p>
            <a:pPr>
              <a:lnSpc>
                <a:spcPct val="100000"/>
              </a:lnSpc>
              <a:tabLst>
                <a:tab pos="0" algn="l"/>
              </a:tabLst>
              <a:defRPr/>
            </a:pPr>
            <a:r>
              <a:rPr lang="ru-RU" sz="1600" b="1" dirty="0">
                <a:solidFill>
                  <a:schemeClr val="bg2">
                    <a:lumMod val="10000"/>
                  </a:schemeClr>
                </a:solidFill>
                <a:latin typeface="Arial "/>
              </a:rPr>
              <a:t> </a:t>
            </a:r>
            <a:r>
              <a:rPr lang="ru-RU" sz="1600" b="1" dirty="0" smtClean="0">
                <a:solidFill>
                  <a:schemeClr val="bg2">
                    <a:lumMod val="10000"/>
                  </a:schemeClr>
                </a:solidFill>
                <a:latin typeface="Arial "/>
              </a:rPr>
              <a:t>    с продуктами (оборудование) и услугами:</a:t>
            </a:r>
          </a:p>
          <a:p>
            <a:pPr marL="733425" indent="-285750">
              <a:lnSpc>
                <a:spcPct val="100000"/>
              </a:lnSpc>
              <a:buFontTx/>
              <a:buChar char="-"/>
              <a:tabLst>
                <a:tab pos="447675" algn="l"/>
              </a:tabLst>
              <a:defRPr/>
            </a:pPr>
            <a:r>
              <a:rPr lang="ru-RU" sz="1600" dirty="0">
                <a:solidFill>
                  <a:schemeClr val="bg2">
                    <a:lumMod val="10000"/>
                  </a:schemeClr>
                </a:solidFill>
                <a:latin typeface="Arial "/>
              </a:rPr>
              <a:t>п</a:t>
            </a:r>
            <a:r>
              <a:rPr lang="ru-RU" sz="1600" dirty="0" smtClean="0">
                <a:solidFill>
                  <a:schemeClr val="bg2">
                    <a:lumMod val="10000"/>
                  </a:schemeClr>
                </a:solidFill>
                <a:latin typeface="Arial "/>
              </a:rPr>
              <a:t>оиск/подбор оптимального готового оборудования,</a:t>
            </a:r>
          </a:p>
          <a:p>
            <a:pPr marL="733425" indent="-285750">
              <a:lnSpc>
                <a:spcPct val="100000"/>
              </a:lnSpc>
              <a:buFontTx/>
              <a:buChar char="-"/>
              <a:tabLst>
                <a:tab pos="447675" algn="l"/>
              </a:tabLst>
              <a:defRPr/>
            </a:pPr>
            <a:r>
              <a:rPr lang="ru-RU" sz="1600" dirty="0" smtClean="0">
                <a:solidFill>
                  <a:schemeClr val="bg2">
                    <a:lumMod val="10000"/>
                  </a:schemeClr>
                </a:solidFill>
                <a:latin typeface="Arial "/>
              </a:rPr>
              <a:t>честный рейтинг поставщиков</a:t>
            </a:r>
          </a:p>
          <a:p>
            <a:pPr marL="733425" indent="-285750">
              <a:lnSpc>
                <a:spcPct val="100000"/>
              </a:lnSpc>
              <a:buFontTx/>
              <a:buChar char="-"/>
              <a:tabLst>
                <a:tab pos="447675" algn="l"/>
              </a:tabLst>
              <a:defRPr/>
            </a:pPr>
            <a:r>
              <a:rPr lang="ru-RU" sz="1600" dirty="0" smtClean="0">
                <a:solidFill>
                  <a:schemeClr val="bg2">
                    <a:lumMod val="10000"/>
                  </a:schemeClr>
                </a:solidFill>
                <a:latin typeface="Arial "/>
              </a:rPr>
              <a:t>помощь в формировании заказа в сложных случаях</a:t>
            </a:r>
            <a:endParaRPr lang="ru-RU" sz="1600" dirty="0">
              <a:solidFill>
                <a:schemeClr val="bg2">
                  <a:lumMod val="10000"/>
                </a:schemeClr>
              </a:solidFill>
              <a:latin typeface="Arial "/>
            </a:endParaRPr>
          </a:p>
          <a:p>
            <a:pPr marL="266700">
              <a:lnSpc>
                <a:spcPct val="100000"/>
              </a:lnSpc>
              <a:tabLst>
                <a:tab pos="266700" algn="l"/>
              </a:tabLst>
              <a:defRPr/>
            </a:pPr>
            <a:endParaRPr lang="ru-RU" sz="1600" b="1" dirty="0" smtClean="0">
              <a:solidFill>
                <a:schemeClr val="bg2">
                  <a:lumMod val="10000"/>
                </a:schemeClr>
              </a:solidFill>
              <a:latin typeface="Arial "/>
            </a:endParaRPr>
          </a:p>
          <a:p>
            <a:pPr marL="266700">
              <a:lnSpc>
                <a:spcPct val="100000"/>
              </a:lnSpc>
              <a:tabLst>
                <a:tab pos="266700" algn="l"/>
              </a:tabLst>
              <a:defRPr/>
            </a:pPr>
            <a:r>
              <a:rPr lang="ru-RU" sz="1600" b="1" dirty="0" smtClean="0">
                <a:solidFill>
                  <a:schemeClr val="bg2">
                    <a:lumMod val="10000"/>
                  </a:schemeClr>
                </a:solidFill>
                <a:latin typeface="Arial "/>
              </a:rPr>
              <a:t>Для остальных участников ИКЦП - платформа для формирования команд для реализации различных проектов и взаимодействия внутри них – от идеи до производства и внедрения:</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2079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865" y="1628800"/>
            <a:ext cx="1594322" cy="193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702995"/>
            <a:ext cx="1042577" cy="86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93" y="4346423"/>
            <a:ext cx="85689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4033" y="4370520"/>
            <a:ext cx="1355304" cy="903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2" name="Picture 14" descr="https://pbs.twimg.com/media/EAN-uGgWsAALbAs.jpg:lar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5434010"/>
            <a:ext cx="1376858" cy="914320"/>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https://naked-science.ru/wp-content/uploads/2016/04/article_embezzlement-1024x68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9407" y="4226468"/>
            <a:ext cx="1623190" cy="1081070"/>
          </a:xfrm>
          <a:prstGeom prst="rect">
            <a:avLst/>
          </a:prstGeom>
          <a:noFill/>
          <a:extLst>
            <a:ext uri="{909E8E84-426E-40DD-AFC4-6F175D3DCCD1}">
              <a14:hiddenFill xmlns:a14="http://schemas.microsoft.com/office/drawing/2010/main">
                <a:solidFill>
                  <a:srgbClr val="FFFFFF"/>
                </a:solidFill>
              </a14:hiddenFill>
            </a:ext>
          </a:extLst>
        </p:spPr>
      </p:pic>
      <p:pic>
        <p:nvPicPr>
          <p:cNvPr id="22545"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4822" y="5394315"/>
            <a:ext cx="1520054" cy="101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6"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2841" y="4462607"/>
            <a:ext cx="719362" cy="7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7"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1640" y="5357927"/>
            <a:ext cx="1989679" cy="100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8"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9407" y="5434010"/>
            <a:ext cx="1261392" cy="100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54" name="Picture 2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6942" y="4306176"/>
            <a:ext cx="1493170" cy="99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55"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24452" y="4346423"/>
            <a:ext cx="1433735" cy="100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58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14</a:t>
            </a:fld>
            <a:endParaRPr lang="ru-RU" dirty="0"/>
          </a:p>
        </p:txBody>
      </p:sp>
      <p:sp>
        <p:nvSpPr>
          <p:cNvPr id="6" name="Текст 2"/>
          <p:cNvSpPr txBox="1">
            <a:spLocks/>
          </p:cNvSpPr>
          <p:nvPr/>
        </p:nvSpPr>
        <p:spPr>
          <a:xfrm>
            <a:off x="539552" y="620688"/>
            <a:ext cx="8136904" cy="5563789"/>
          </a:xfrm>
          <a:prstGeom prst="rect">
            <a:avLst/>
          </a:prstGeom>
        </p:spPr>
        <p:txBody>
          <a:bodyPr>
            <a:normAutofit fontScale="25000" lnSpcReduction="20000"/>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0000"/>
              </a:lnSpc>
              <a:spcAft>
                <a:spcPts val="600"/>
              </a:spcAft>
              <a:buNone/>
              <a:tabLst>
                <a:tab pos="0" algn="l"/>
              </a:tabLst>
              <a:defRPr/>
            </a:pPr>
            <a:endParaRPr lang="ru-RU" sz="4000" b="1" dirty="0" smtClean="0">
              <a:solidFill>
                <a:schemeClr val="bg2">
                  <a:lumMod val="10000"/>
                </a:schemeClr>
              </a:solidFill>
              <a:latin typeface="Arial "/>
            </a:endParaRPr>
          </a:p>
          <a:p>
            <a:pPr marL="0" lvl="1" indent="0">
              <a:lnSpc>
                <a:spcPct val="110000"/>
              </a:lnSpc>
              <a:spcAft>
                <a:spcPts val="600"/>
              </a:spcAft>
              <a:buNone/>
              <a:tabLst>
                <a:tab pos="0" algn="l"/>
              </a:tabLst>
              <a:defRPr/>
            </a:pPr>
            <a:r>
              <a:rPr lang="ru-RU" sz="7200" b="1" dirty="0" smtClean="0">
                <a:solidFill>
                  <a:schemeClr val="bg2">
                    <a:lumMod val="10000"/>
                  </a:schemeClr>
                </a:solidFill>
                <a:latin typeface="Arial "/>
              </a:rPr>
              <a:t> </a:t>
            </a:r>
          </a:p>
          <a:p>
            <a:pPr marL="0" lvl="1" indent="0">
              <a:lnSpc>
                <a:spcPct val="110000"/>
              </a:lnSpc>
              <a:spcAft>
                <a:spcPts val="600"/>
              </a:spcAft>
              <a:buNone/>
              <a:tabLst>
                <a:tab pos="0" algn="l"/>
              </a:tabLst>
              <a:defRPr/>
            </a:pPr>
            <a:r>
              <a:rPr lang="ru-RU" sz="7200" b="1" dirty="0" smtClean="0">
                <a:solidFill>
                  <a:schemeClr val="bg2">
                    <a:lumMod val="10000"/>
                  </a:schemeClr>
                </a:solidFill>
                <a:latin typeface="Arial "/>
              </a:rPr>
              <a:t>Стадия проекта:</a:t>
            </a:r>
            <a:endParaRPr lang="ru-RU" sz="7200" b="1" dirty="0">
              <a:solidFill>
                <a:schemeClr val="bg2">
                  <a:lumMod val="10000"/>
                </a:schemeClr>
              </a:solidFill>
              <a:latin typeface="Arial "/>
            </a:endParaRPr>
          </a:p>
          <a:p>
            <a:pPr marL="647700" lvl="1" indent="-285750">
              <a:lnSpc>
                <a:spcPct val="110000"/>
              </a:lnSpc>
              <a:spcBef>
                <a:spcPts val="0"/>
              </a:spcBef>
              <a:tabLst>
                <a:tab pos="0" algn="l"/>
              </a:tabLst>
              <a:defRPr/>
            </a:pPr>
            <a:r>
              <a:rPr lang="ru-RU" sz="5600" dirty="0">
                <a:solidFill>
                  <a:schemeClr val="bg2">
                    <a:lumMod val="10000"/>
                  </a:schemeClr>
                </a:solidFill>
                <a:latin typeface="Arial "/>
              </a:rPr>
              <a:t>Разработан прототип ИКЦП и проведена его частичная адаптация к отрасли. </a:t>
            </a:r>
          </a:p>
          <a:p>
            <a:pPr marL="647700" lvl="1" indent="-285750">
              <a:lnSpc>
                <a:spcPct val="110000"/>
              </a:lnSpc>
              <a:spcBef>
                <a:spcPts val="0"/>
              </a:spcBef>
              <a:tabLst>
                <a:tab pos="0" algn="l"/>
              </a:tabLst>
              <a:defRPr/>
            </a:pPr>
            <a:r>
              <a:rPr lang="ru-RU" sz="5600" dirty="0">
                <a:solidFill>
                  <a:schemeClr val="bg2">
                    <a:lumMod val="10000"/>
                  </a:schemeClr>
                </a:solidFill>
                <a:latin typeface="Arial "/>
              </a:rPr>
              <a:t>Проведены исследования рынка услуг в отрасли и </a:t>
            </a:r>
            <a:r>
              <a:rPr lang="ru-RU" sz="5600" dirty="0" smtClean="0">
                <a:solidFill>
                  <a:schemeClr val="bg2">
                    <a:lumMod val="10000"/>
                  </a:schemeClr>
                </a:solidFill>
                <a:latin typeface="Arial "/>
              </a:rPr>
              <a:t>оценена мотивация всех </a:t>
            </a:r>
            <a:r>
              <a:rPr lang="ru-RU" sz="5600" dirty="0">
                <a:solidFill>
                  <a:schemeClr val="bg2">
                    <a:lumMod val="10000"/>
                  </a:schemeClr>
                </a:solidFill>
                <a:latin typeface="Arial "/>
              </a:rPr>
              <a:t>потенциальных участников ИКЦП</a:t>
            </a:r>
            <a:r>
              <a:rPr lang="ru-RU" sz="5600" dirty="0" smtClean="0">
                <a:solidFill>
                  <a:schemeClr val="bg2">
                    <a:lumMod val="10000"/>
                  </a:schemeClr>
                </a:solidFill>
                <a:latin typeface="Arial "/>
              </a:rPr>
              <a:t>.</a:t>
            </a:r>
          </a:p>
          <a:p>
            <a:pPr marL="647700" lvl="1" indent="-285750">
              <a:lnSpc>
                <a:spcPct val="110000"/>
              </a:lnSpc>
              <a:spcBef>
                <a:spcPts val="0"/>
              </a:spcBef>
              <a:tabLst>
                <a:tab pos="0" algn="l"/>
              </a:tabLst>
              <a:defRPr/>
            </a:pPr>
            <a:r>
              <a:rPr lang="ru-RU" sz="5600" dirty="0" smtClean="0">
                <a:solidFill>
                  <a:schemeClr val="bg2">
                    <a:lumMod val="10000"/>
                  </a:schemeClr>
                </a:solidFill>
                <a:latin typeface="Arial "/>
              </a:rPr>
              <a:t>Определены каналы привлечения потенциальных участников в Проект.</a:t>
            </a:r>
          </a:p>
          <a:p>
            <a:pPr marL="647700" lvl="1" indent="-285750">
              <a:lnSpc>
                <a:spcPct val="110000"/>
              </a:lnSpc>
              <a:spcBef>
                <a:spcPts val="0"/>
              </a:spcBef>
              <a:tabLst>
                <a:tab pos="0" algn="l"/>
              </a:tabLst>
              <a:defRPr/>
            </a:pPr>
            <a:r>
              <a:rPr lang="ru-RU" sz="5600" dirty="0" smtClean="0">
                <a:solidFill>
                  <a:schemeClr val="bg2">
                    <a:lumMod val="10000"/>
                  </a:schemeClr>
                </a:solidFill>
                <a:latin typeface="Arial "/>
              </a:rPr>
              <a:t>Определен перечень ближайших задач для развития Проекта.</a:t>
            </a:r>
          </a:p>
          <a:p>
            <a:pPr marL="647700" lvl="1" indent="-285750">
              <a:lnSpc>
                <a:spcPct val="110000"/>
              </a:lnSpc>
              <a:spcBef>
                <a:spcPts val="0"/>
              </a:spcBef>
              <a:tabLst>
                <a:tab pos="0" algn="l"/>
              </a:tabLst>
              <a:defRPr/>
            </a:pPr>
            <a:r>
              <a:rPr lang="ru-RU" sz="5600" dirty="0" smtClean="0">
                <a:solidFill>
                  <a:schemeClr val="bg2">
                    <a:lumMod val="10000"/>
                  </a:schemeClr>
                </a:solidFill>
                <a:latin typeface="Arial "/>
              </a:rPr>
              <a:t>Определён перечень потенциальных инвесторов для участия в Проекте.</a:t>
            </a:r>
            <a:endParaRPr lang="ru-RU" sz="5600" dirty="0">
              <a:solidFill>
                <a:schemeClr val="bg2">
                  <a:lumMod val="10000"/>
                </a:schemeClr>
              </a:solidFill>
              <a:latin typeface="Arial "/>
            </a:endParaRPr>
          </a:p>
          <a:p>
            <a:pPr marL="914400" lvl="1" indent="-914400">
              <a:lnSpc>
                <a:spcPct val="110000"/>
              </a:lnSpc>
              <a:buAutoNum type="arabicPeriod"/>
              <a:tabLst>
                <a:tab pos="0" algn="l"/>
              </a:tabLst>
              <a:defRPr/>
            </a:pPr>
            <a:endParaRPr lang="ru-RU" sz="4000" b="1" dirty="0" smtClean="0">
              <a:solidFill>
                <a:schemeClr val="bg2">
                  <a:lumMod val="10000"/>
                </a:schemeClr>
              </a:solidFill>
              <a:latin typeface="Arial "/>
            </a:endParaRPr>
          </a:p>
          <a:p>
            <a:pPr marL="0" lvl="1" indent="0">
              <a:lnSpc>
                <a:spcPct val="110000"/>
              </a:lnSpc>
              <a:spcAft>
                <a:spcPts val="600"/>
              </a:spcAft>
              <a:buNone/>
              <a:tabLst>
                <a:tab pos="0" algn="l"/>
              </a:tabLst>
              <a:defRPr/>
            </a:pPr>
            <a:r>
              <a:rPr lang="ru-RU" sz="7200" b="1" dirty="0" smtClean="0">
                <a:solidFill>
                  <a:schemeClr val="bg2">
                    <a:lumMod val="10000"/>
                  </a:schemeClr>
                </a:solidFill>
                <a:latin typeface="Arial "/>
              </a:rPr>
              <a:t>Предложение </a:t>
            </a:r>
            <a:r>
              <a:rPr lang="ru-RU" sz="7200" b="1" dirty="0">
                <a:solidFill>
                  <a:schemeClr val="bg2">
                    <a:lumMod val="10000"/>
                  </a:schemeClr>
                </a:solidFill>
                <a:latin typeface="Arial "/>
              </a:rPr>
              <a:t>для якорного инвестора (обсуждаются):</a:t>
            </a:r>
          </a:p>
          <a:p>
            <a:pPr marL="647700" lvl="1" indent="-285750">
              <a:lnSpc>
                <a:spcPct val="110000"/>
              </a:lnSpc>
              <a:spcBef>
                <a:spcPts val="0"/>
              </a:spcBef>
              <a:tabLst>
                <a:tab pos="0" algn="l"/>
              </a:tabLst>
              <a:defRPr/>
            </a:pPr>
            <a:r>
              <a:rPr lang="ru-RU" sz="5600" dirty="0">
                <a:solidFill>
                  <a:schemeClr val="bg2">
                    <a:lumMod val="10000"/>
                  </a:schemeClr>
                </a:solidFill>
                <a:latin typeface="Arial "/>
              </a:rPr>
              <a:t>Ф</a:t>
            </a:r>
            <a:r>
              <a:rPr lang="ru-RU" sz="5600" dirty="0" smtClean="0">
                <a:solidFill>
                  <a:schemeClr val="bg2">
                    <a:lumMod val="10000"/>
                  </a:schemeClr>
                </a:solidFill>
                <a:latin typeface="Arial "/>
              </a:rPr>
              <a:t>инансовое</a:t>
            </a:r>
            <a:r>
              <a:rPr lang="en-US" sz="5600" dirty="0" smtClean="0">
                <a:solidFill>
                  <a:schemeClr val="bg2">
                    <a:lumMod val="10000"/>
                  </a:schemeClr>
                </a:solidFill>
                <a:latin typeface="Arial "/>
              </a:rPr>
              <a:t> </a:t>
            </a:r>
            <a:r>
              <a:rPr lang="en-US" sz="5600" dirty="0">
                <a:solidFill>
                  <a:schemeClr val="bg2">
                    <a:lumMod val="10000"/>
                  </a:schemeClr>
                </a:solidFill>
                <a:latin typeface="Arial "/>
              </a:rPr>
              <a:t>(</a:t>
            </a:r>
            <a:r>
              <a:rPr lang="ru-RU" sz="5600" dirty="0" smtClean="0">
                <a:solidFill>
                  <a:schemeClr val="bg2">
                    <a:lumMod val="10000"/>
                  </a:schemeClr>
                </a:solidFill>
                <a:latin typeface="Arial "/>
              </a:rPr>
              <a:t>инвестиции)за долю в Проекте</a:t>
            </a:r>
            <a:endParaRPr lang="ru-RU" sz="5600" dirty="0">
              <a:solidFill>
                <a:schemeClr val="bg2">
                  <a:lumMod val="10000"/>
                </a:schemeClr>
              </a:solidFill>
              <a:latin typeface="Arial "/>
            </a:endParaRPr>
          </a:p>
          <a:p>
            <a:pPr marL="647700" lvl="1" indent="-285750">
              <a:lnSpc>
                <a:spcPct val="110000"/>
              </a:lnSpc>
              <a:spcBef>
                <a:spcPts val="0"/>
              </a:spcBef>
              <a:tabLst>
                <a:tab pos="0" algn="l"/>
              </a:tabLst>
              <a:defRPr/>
            </a:pPr>
            <a:r>
              <a:rPr lang="ru-RU" sz="5600" dirty="0">
                <a:solidFill>
                  <a:schemeClr val="bg2">
                    <a:lumMod val="10000"/>
                  </a:schemeClr>
                </a:solidFill>
                <a:latin typeface="Arial "/>
              </a:rPr>
              <a:t>С</a:t>
            </a:r>
            <a:r>
              <a:rPr lang="ru-RU" sz="5600" dirty="0" smtClean="0">
                <a:solidFill>
                  <a:schemeClr val="bg2">
                    <a:lumMod val="10000"/>
                  </a:schemeClr>
                </a:solidFill>
                <a:latin typeface="Arial "/>
              </a:rPr>
              <a:t>овместное </a:t>
            </a:r>
            <a:r>
              <a:rPr lang="ru-RU" sz="5600" dirty="0">
                <a:solidFill>
                  <a:schemeClr val="bg2">
                    <a:lumMod val="10000"/>
                  </a:schemeClr>
                </a:solidFill>
                <a:latin typeface="Arial "/>
              </a:rPr>
              <a:t>использование ИКЦП</a:t>
            </a:r>
          </a:p>
          <a:p>
            <a:pPr marL="647700" lvl="1" indent="-285750">
              <a:lnSpc>
                <a:spcPct val="110000"/>
              </a:lnSpc>
              <a:spcBef>
                <a:spcPts val="0"/>
              </a:spcBef>
              <a:tabLst>
                <a:tab pos="0" algn="l"/>
              </a:tabLst>
              <a:defRPr/>
            </a:pPr>
            <a:r>
              <a:rPr lang="ru-RU" sz="5600" dirty="0">
                <a:solidFill>
                  <a:schemeClr val="bg2">
                    <a:lumMod val="10000"/>
                  </a:schemeClr>
                </a:solidFill>
                <a:latin typeface="Arial "/>
              </a:rPr>
              <a:t>С</a:t>
            </a:r>
            <a:r>
              <a:rPr lang="ru-RU" sz="5600" dirty="0" smtClean="0">
                <a:solidFill>
                  <a:schemeClr val="bg2">
                    <a:lumMod val="10000"/>
                  </a:schemeClr>
                </a:solidFill>
                <a:latin typeface="Arial "/>
              </a:rPr>
              <a:t>овместный </a:t>
            </a:r>
            <a:r>
              <a:rPr lang="en-US" sz="5600" dirty="0" smtClean="0">
                <a:solidFill>
                  <a:schemeClr val="bg2">
                    <a:lumMod val="10000"/>
                  </a:schemeClr>
                </a:solidFill>
                <a:latin typeface="Arial "/>
              </a:rPr>
              <a:t>R&amp;D</a:t>
            </a:r>
            <a:r>
              <a:rPr lang="ru-RU" sz="5600" dirty="0" smtClean="0">
                <a:solidFill>
                  <a:schemeClr val="bg2">
                    <a:lumMod val="10000"/>
                  </a:schemeClr>
                </a:solidFill>
                <a:latin typeface="Arial "/>
              </a:rPr>
              <a:t>-центр (но, возможно, это на стадии продажи генеральному инвестору)</a:t>
            </a:r>
          </a:p>
          <a:p>
            <a:pPr>
              <a:lnSpc>
                <a:spcPct val="110000"/>
              </a:lnSpc>
              <a:tabLst>
                <a:tab pos="0" algn="l"/>
              </a:tabLst>
              <a:defRPr/>
            </a:pPr>
            <a:endParaRPr lang="en-US" sz="4000" b="1" dirty="0">
              <a:solidFill>
                <a:schemeClr val="bg2">
                  <a:lumMod val="10000"/>
                </a:schemeClr>
              </a:solidFill>
              <a:latin typeface="Arial "/>
            </a:endParaRPr>
          </a:p>
          <a:p>
            <a:pPr marL="0" lvl="1" indent="0">
              <a:lnSpc>
                <a:spcPct val="110000"/>
              </a:lnSpc>
              <a:spcAft>
                <a:spcPts val="600"/>
              </a:spcAft>
              <a:buNone/>
              <a:tabLst>
                <a:tab pos="0" algn="l"/>
              </a:tabLst>
              <a:defRPr/>
            </a:pPr>
            <a:r>
              <a:rPr lang="ru-RU" sz="7200" b="1" dirty="0">
                <a:solidFill>
                  <a:schemeClr val="bg2">
                    <a:lumMod val="10000"/>
                  </a:schemeClr>
                </a:solidFill>
                <a:latin typeface="Arial "/>
              </a:rPr>
              <a:t>Финансы </a:t>
            </a:r>
          </a:p>
          <a:p>
            <a:pPr marL="647700" lvl="1" indent="-285750">
              <a:lnSpc>
                <a:spcPct val="110000"/>
              </a:lnSpc>
              <a:spcBef>
                <a:spcPts val="0"/>
              </a:spcBef>
              <a:tabLst>
                <a:tab pos="0" algn="l"/>
              </a:tabLst>
              <a:defRPr/>
            </a:pPr>
            <a:r>
              <a:rPr lang="ru-RU" sz="5600" dirty="0">
                <a:solidFill>
                  <a:schemeClr val="bg2">
                    <a:lumMod val="10000"/>
                  </a:schemeClr>
                </a:solidFill>
                <a:latin typeface="Arial "/>
              </a:rPr>
              <a:t>И</a:t>
            </a:r>
            <a:r>
              <a:rPr lang="ru-RU" sz="5600" dirty="0" smtClean="0">
                <a:solidFill>
                  <a:schemeClr val="bg2">
                    <a:lumMod val="10000"/>
                  </a:schemeClr>
                </a:solidFill>
                <a:latin typeface="Arial "/>
              </a:rPr>
              <a:t>нвестиции </a:t>
            </a:r>
            <a:r>
              <a:rPr lang="ru-RU" sz="5600" dirty="0">
                <a:solidFill>
                  <a:schemeClr val="bg2">
                    <a:lumMod val="10000"/>
                  </a:schemeClr>
                </a:solidFill>
                <a:latin typeface="Arial "/>
              </a:rPr>
              <a:t>требуются на разработку дизайна ИКЦП, корректировку архитектуры и продвижение,</a:t>
            </a:r>
          </a:p>
          <a:p>
            <a:pPr marL="647700" lvl="1" indent="-285750">
              <a:lnSpc>
                <a:spcPct val="110000"/>
              </a:lnSpc>
              <a:spcBef>
                <a:spcPts val="0"/>
              </a:spcBef>
              <a:tabLst>
                <a:tab pos="0" algn="l"/>
              </a:tabLst>
              <a:defRPr/>
            </a:pPr>
            <a:r>
              <a:rPr lang="ru-RU" sz="5600" dirty="0">
                <a:solidFill>
                  <a:schemeClr val="bg2">
                    <a:lumMod val="10000"/>
                  </a:schemeClr>
                </a:solidFill>
                <a:latin typeface="Arial "/>
              </a:rPr>
              <a:t>Р</a:t>
            </a:r>
            <a:r>
              <a:rPr lang="ru-RU" sz="5600" dirty="0" smtClean="0">
                <a:solidFill>
                  <a:schemeClr val="bg2">
                    <a:lumMod val="10000"/>
                  </a:schemeClr>
                </a:solidFill>
                <a:latin typeface="Arial "/>
              </a:rPr>
              <a:t>азмер </a:t>
            </a:r>
            <a:r>
              <a:rPr lang="ru-RU" sz="5600" dirty="0">
                <a:solidFill>
                  <a:schemeClr val="bg2">
                    <a:lumMod val="10000"/>
                  </a:schemeClr>
                </a:solidFill>
                <a:latin typeface="Arial "/>
              </a:rPr>
              <a:t>инвестиционной</a:t>
            </a:r>
            <a:r>
              <a:rPr lang="en-US" sz="5600" dirty="0">
                <a:solidFill>
                  <a:schemeClr val="bg2">
                    <a:lumMod val="10000"/>
                  </a:schemeClr>
                </a:solidFill>
                <a:latin typeface="Arial "/>
              </a:rPr>
              <a:t> </a:t>
            </a:r>
            <a:r>
              <a:rPr lang="ru-RU" sz="5600" dirty="0">
                <a:solidFill>
                  <a:schemeClr val="bg2">
                    <a:lumMod val="10000"/>
                  </a:schemeClr>
                </a:solidFill>
                <a:latin typeface="Arial "/>
              </a:rPr>
              <a:t>потребности</a:t>
            </a:r>
          </a:p>
          <a:p>
            <a:pPr marL="647700" lvl="1" indent="-285750">
              <a:lnSpc>
                <a:spcPct val="110000"/>
              </a:lnSpc>
              <a:spcBef>
                <a:spcPts val="0"/>
              </a:spcBef>
              <a:tabLst>
                <a:tab pos="0" algn="l"/>
              </a:tabLst>
              <a:defRPr/>
            </a:pPr>
            <a:r>
              <a:rPr lang="ru-RU" sz="5600" dirty="0">
                <a:solidFill>
                  <a:schemeClr val="bg2">
                    <a:lumMod val="10000"/>
                  </a:schemeClr>
                </a:solidFill>
                <a:latin typeface="Arial "/>
              </a:rPr>
              <a:t>Показатели инвестиционной </a:t>
            </a:r>
            <a:r>
              <a:rPr lang="ru-RU" sz="5600" dirty="0" smtClean="0">
                <a:solidFill>
                  <a:schemeClr val="bg2">
                    <a:lumMod val="10000"/>
                  </a:schemeClr>
                </a:solidFill>
                <a:latin typeface="Arial "/>
              </a:rPr>
              <a:t>привлекательности - на данный момент нет достоверной информации для оценки.</a:t>
            </a:r>
            <a:endParaRPr lang="ru-RU" sz="5600" dirty="0">
              <a:solidFill>
                <a:schemeClr val="bg2">
                  <a:lumMod val="10000"/>
                </a:schemeClr>
              </a:solidFill>
              <a:latin typeface="Arial "/>
            </a:endParaRPr>
          </a:p>
          <a:p>
            <a:pPr marL="647700" lvl="1" indent="-285750">
              <a:lnSpc>
                <a:spcPct val="110000"/>
              </a:lnSpc>
              <a:spcBef>
                <a:spcPts val="0"/>
              </a:spcBef>
              <a:tabLst>
                <a:tab pos="0" algn="l"/>
              </a:tabLst>
              <a:defRPr/>
            </a:pPr>
            <a:r>
              <a:rPr lang="ru-RU" sz="5600" dirty="0">
                <a:solidFill>
                  <a:schemeClr val="bg2">
                    <a:lumMod val="10000"/>
                  </a:schemeClr>
                </a:solidFill>
                <a:latin typeface="Arial "/>
              </a:rPr>
              <a:t>Оценка бизнеса </a:t>
            </a:r>
            <a:r>
              <a:rPr lang="ru-RU" sz="5600" dirty="0" smtClean="0">
                <a:solidFill>
                  <a:schemeClr val="bg2">
                    <a:lumMod val="10000"/>
                  </a:schemeClr>
                </a:solidFill>
                <a:latin typeface="Arial "/>
              </a:rPr>
              <a:t>– пока нет </a:t>
            </a:r>
            <a:r>
              <a:rPr lang="ru-RU" sz="5600" dirty="0">
                <a:solidFill>
                  <a:schemeClr val="bg2">
                    <a:lumMod val="10000"/>
                  </a:schemeClr>
                </a:solidFill>
                <a:latin typeface="Arial "/>
              </a:rPr>
              <a:t>достоверной информации для </a:t>
            </a:r>
            <a:r>
              <a:rPr lang="ru-RU" sz="5600" dirty="0" smtClean="0">
                <a:solidFill>
                  <a:schemeClr val="bg2">
                    <a:lumMod val="10000"/>
                  </a:schemeClr>
                </a:solidFill>
                <a:latin typeface="Arial "/>
              </a:rPr>
              <a:t>оценки. </a:t>
            </a:r>
            <a:endParaRPr lang="ru-RU" sz="5600" dirty="0">
              <a:solidFill>
                <a:schemeClr val="bg2">
                  <a:lumMod val="10000"/>
                </a:schemeClr>
              </a:solidFill>
              <a:latin typeface="Arial "/>
            </a:endParaRPr>
          </a:p>
          <a:p>
            <a:pPr marL="0" lvl="1" indent="0">
              <a:lnSpc>
                <a:spcPct val="110000"/>
              </a:lnSpc>
              <a:buNone/>
              <a:defRPr/>
            </a:pPr>
            <a:endParaRPr lang="ru-RU" sz="1200" b="1" dirty="0">
              <a:solidFill>
                <a:schemeClr val="bg2">
                  <a:lumMod val="10000"/>
                </a:schemeClr>
              </a:solidFill>
              <a:latin typeface="+mj-lt"/>
            </a:endParaRPr>
          </a:p>
          <a:p>
            <a:pPr marL="50400" lvl="1" indent="0" algn="just">
              <a:lnSpc>
                <a:spcPct val="110000"/>
              </a:lnSpc>
              <a:buNone/>
              <a:defRPr/>
            </a:pPr>
            <a:endParaRPr sz="1200" dirty="0">
              <a:solidFill>
                <a:schemeClr val="bg2">
                  <a:lumMod val="10000"/>
                </a:schemeClr>
              </a:solidFill>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32656"/>
            <a:ext cx="2079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3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15</a:t>
            </a:fld>
            <a:endParaRPr lang="ru-RU" dirty="0"/>
          </a:p>
        </p:txBody>
      </p:sp>
      <p:sp>
        <p:nvSpPr>
          <p:cNvPr id="4" name="Заголовок 3"/>
          <p:cNvSpPr>
            <a:spLocks noGrp="1"/>
          </p:cNvSpPr>
          <p:nvPr>
            <p:ph type="title"/>
          </p:nvPr>
        </p:nvSpPr>
        <p:spPr>
          <a:xfrm>
            <a:off x="457200" y="1390710"/>
            <a:ext cx="8229600" cy="4702586"/>
          </a:xfrm>
        </p:spPr>
        <p:txBody>
          <a:bodyPr>
            <a:normAutofit fontScale="90000"/>
          </a:bodyPr>
          <a:lstStyle/>
          <a:p>
            <a:r>
              <a:rPr lang="ru-RU" dirty="0" smtClean="0">
                <a:latin typeface="Arial "/>
              </a:rPr>
              <a:t/>
            </a:r>
            <a:br>
              <a:rPr lang="ru-RU" dirty="0" smtClean="0">
                <a:latin typeface="Arial "/>
              </a:rPr>
            </a:br>
            <a:r>
              <a:rPr lang="ru-RU" b="1" dirty="0" smtClean="0">
                <a:latin typeface="Arial "/>
              </a:rPr>
              <a:t>Рыночная стратегия и монетизация (в работе)</a:t>
            </a:r>
            <a:br>
              <a:rPr lang="ru-RU" b="1" dirty="0" smtClean="0">
                <a:latin typeface="Arial "/>
              </a:rPr>
            </a:br>
            <a:r>
              <a:rPr lang="ru-RU" sz="2000" dirty="0" smtClean="0">
                <a:latin typeface="Arial "/>
              </a:rPr>
              <a:t/>
            </a:r>
            <a:br>
              <a:rPr lang="ru-RU" sz="2000" dirty="0" smtClean="0">
                <a:latin typeface="Arial "/>
              </a:rPr>
            </a:br>
            <a:r>
              <a:rPr lang="ru-RU" sz="2000" dirty="0" smtClean="0">
                <a:latin typeface="Arial "/>
              </a:rPr>
              <a:t>1. Доработка платформы.</a:t>
            </a:r>
            <a:br>
              <a:rPr lang="ru-RU" sz="2000" dirty="0" smtClean="0">
                <a:latin typeface="Arial "/>
              </a:rPr>
            </a:br>
            <a:r>
              <a:rPr lang="ru-RU" sz="2000" dirty="0" smtClean="0">
                <a:latin typeface="Arial "/>
              </a:rPr>
              <a:t>2. Подготовка и подписание партнёрских программ.</a:t>
            </a:r>
            <a:br>
              <a:rPr lang="ru-RU" sz="2000" dirty="0" smtClean="0">
                <a:latin typeface="Arial "/>
              </a:rPr>
            </a:br>
            <a:r>
              <a:rPr lang="ru-RU" sz="2000" dirty="0" smtClean="0">
                <a:latin typeface="Arial "/>
              </a:rPr>
              <a:t>3. Создание базы данных проблем «производителей отходов» – решение</a:t>
            </a:r>
            <a:br>
              <a:rPr lang="ru-RU" sz="2000" dirty="0" smtClean="0">
                <a:latin typeface="Arial "/>
              </a:rPr>
            </a:br>
            <a:r>
              <a:rPr lang="ru-RU" sz="2000" dirty="0" smtClean="0">
                <a:latin typeface="Arial "/>
              </a:rPr>
              <a:t>    проблемы должно существенно влиять на состояние экологии.</a:t>
            </a:r>
            <a:br>
              <a:rPr lang="ru-RU" sz="2000" dirty="0" smtClean="0">
                <a:latin typeface="Arial "/>
              </a:rPr>
            </a:br>
            <a:r>
              <a:rPr lang="ru-RU" sz="2000" dirty="0" smtClean="0">
                <a:latin typeface="Arial "/>
              </a:rPr>
              <a:t>4. Создание базы данных по «</a:t>
            </a:r>
            <a:r>
              <a:rPr lang="ru-RU" sz="2000" dirty="0" err="1" smtClean="0">
                <a:latin typeface="Arial "/>
              </a:rPr>
              <a:t>инноваторам</a:t>
            </a:r>
            <a:r>
              <a:rPr lang="ru-RU" sz="2000" dirty="0" smtClean="0">
                <a:latin typeface="Arial "/>
              </a:rPr>
              <a:t>».</a:t>
            </a:r>
            <a:r>
              <a:rPr lang="ru-RU" dirty="0" smtClean="0">
                <a:latin typeface="Arial "/>
              </a:rPr>
              <a:t/>
            </a:r>
            <a:br>
              <a:rPr lang="ru-RU" dirty="0" smtClean="0">
                <a:latin typeface="Arial "/>
              </a:rPr>
            </a:br>
            <a:r>
              <a:rPr lang="ru-RU" dirty="0" smtClean="0">
                <a:latin typeface="Arial "/>
              </a:rPr>
              <a:t> </a:t>
            </a:r>
            <a:br>
              <a:rPr lang="ru-RU" dirty="0" smtClean="0">
                <a:latin typeface="Arial "/>
              </a:rPr>
            </a:br>
            <a:r>
              <a:rPr lang="ru-RU" b="1" dirty="0">
                <a:latin typeface="Arial "/>
              </a:rPr>
              <a:t>Рыночный потенциал ИКЦП </a:t>
            </a:r>
            <a:r>
              <a:rPr lang="ru-RU" b="1" dirty="0" smtClean="0">
                <a:latin typeface="Arial "/>
              </a:rPr>
              <a:t>(для обсуждения) </a:t>
            </a:r>
            <a:br>
              <a:rPr lang="ru-RU" b="1" dirty="0" smtClean="0">
                <a:latin typeface="Arial "/>
              </a:rPr>
            </a:br>
            <a:r>
              <a:rPr lang="ru-RU" b="1" dirty="0" smtClean="0">
                <a:latin typeface="Arial "/>
              </a:rPr>
              <a:t>  Оценка вариантов монетизации. </a:t>
            </a:r>
            <a:br>
              <a:rPr lang="ru-RU" b="1" dirty="0" smtClean="0">
                <a:latin typeface="Arial "/>
              </a:rPr>
            </a:br>
            <a:r>
              <a:rPr lang="ru-RU" b="1" dirty="0">
                <a:latin typeface="Arial "/>
              </a:rPr>
              <a:t> </a:t>
            </a:r>
            <a:r>
              <a:rPr lang="ru-RU" b="1" dirty="0" smtClean="0">
                <a:latin typeface="Arial "/>
              </a:rPr>
              <a:t> </a:t>
            </a:r>
            <a:r>
              <a:rPr lang="ru-RU" sz="2000" dirty="0" smtClean="0">
                <a:latin typeface="Arial "/>
              </a:rPr>
              <a:t>Вариант </a:t>
            </a:r>
            <a:r>
              <a:rPr lang="ru-RU" sz="2000" dirty="0">
                <a:latin typeface="Arial "/>
              </a:rPr>
              <a:t>1</a:t>
            </a:r>
            <a:r>
              <a:rPr lang="ru-RU" sz="2000" dirty="0" smtClean="0">
                <a:latin typeface="Arial "/>
              </a:rPr>
              <a:t>. Процент от транзакций на платформе.</a:t>
            </a:r>
            <a:br>
              <a:rPr lang="ru-RU" sz="2000" dirty="0" smtClean="0">
                <a:latin typeface="Arial "/>
              </a:rPr>
            </a:br>
            <a:r>
              <a:rPr lang="ru-RU" sz="2000" dirty="0" smtClean="0">
                <a:latin typeface="Arial "/>
              </a:rPr>
              <a:t>  Вариант 2. Абонентская плата за пользование платформой.</a:t>
            </a:r>
            <a:br>
              <a:rPr lang="ru-RU" sz="2000" dirty="0" smtClean="0">
                <a:latin typeface="Arial "/>
              </a:rPr>
            </a:br>
            <a:r>
              <a:rPr lang="ru-RU" sz="2000" dirty="0" smtClean="0">
                <a:latin typeface="Arial "/>
              </a:rPr>
              <a:t>  Вариант 3. Продажа ключевому игроку в отрасли.</a:t>
            </a:r>
            <a:br>
              <a:rPr lang="ru-RU" sz="2000" dirty="0" smtClean="0">
                <a:latin typeface="Arial "/>
              </a:rPr>
            </a:br>
            <a:r>
              <a:rPr lang="ru-RU" sz="2000" dirty="0" smtClean="0">
                <a:latin typeface="Arial "/>
              </a:rPr>
              <a:t>  Вариант 4. Собственное использование для развития кластера на базе </a:t>
            </a:r>
            <a:br>
              <a:rPr lang="ru-RU" sz="2000" dirty="0" smtClean="0">
                <a:latin typeface="Arial "/>
              </a:rPr>
            </a:br>
            <a:r>
              <a:rPr lang="ru-RU" sz="2000" dirty="0">
                <a:latin typeface="Arial "/>
              </a:rPr>
              <a:t> </a:t>
            </a:r>
            <a:r>
              <a:rPr lang="ru-RU" sz="2000" dirty="0" smtClean="0">
                <a:latin typeface="Arial "/>
              </a:rPr>
              <a:t>                    платформы.</a:t>
            </a:r>
            <a:r>
              <a:rPr lang="ru-RU" dirty="0" smtClean="0">
                <a:latin typeface="Arial "/>
              </a:rPr>
              <a:t/>
            </a:r>
            <a:br>
              <a:rPr lang="ru-RU" dirty="0" smtClean="0">
                <a:latin typeface="Arial "/>
              </a:rPr>
            </a:br>
            <a:r>
              <a:rPr lang="ru-RU" dirty="0" smtClean="0">
                <a:latin typeface="Arial "/>
              </a:rPr>
              <a:t/>
            </a:r>
            <a:br>
              <a:rPr lang="ru-RU" dirty="0" smtClean="0">
                <a:latin typeface="Arial "/>
              </a:rPr>
            </a:br>
            <a:endParaRPr lang="ru-RU" dirty="0">
              <a:latin typeface="Arial "/>
            </a:endParaRPr>
          </a:p>
        </p:txBody>
      </p:sp>
      <p:sp>
        <p:nvSpPr>
          <p:cNvPr id="12" name="Прямоугольник 11">
            <a:extLst>
              <a:ext uri="{FF2B5EF4-FFF2-40B4-BE49-F238E27FC236}">
                <a16:creationId xmlns:a16="http://schemas.microsoft.com/office/drawing/2014/main" xmlns="" id="{AEFBC301-2BEE-BF42-9C1C-65478768B8F9}"/>
              </a:ext>
            </a:extLst>
          </p:cNvPr>
          <p:cNvSpPr/>
          <p:nvPr/>
        </p:nvSpPr>
        <p:spPr>
          <a:xfrm>
            <a:off x="683568" y="836712"/>
            <a:ext cx="8280920" cy="553998"/>
          </a:xfrm>
          <a:prstGeom prst="rect">
            <a:avLst/>
          </a:prstGeom>
        </p:spPr>
        <p:txBody>
          <a:bodyPr wrap="square">
            <a:spAutoFit/>
          </a:bodyPr>
          <a:lstStyle/>
          <a:p>
            <a:pPr algn="just"/>
            <a:endParaRPr lang="ru-RU" altLang="ru-RU" sz="1600" dirty="0" smtClean="0">
              <a:latin typeface="Arial" panose="020B0604020202020204" pitchFamily="34" charset="0"/>
              <a:cs typeface="Arial" panose="020B0604020202020204" pitchFamily="34" charset="0"/>
            </a:endParaRPr>
          </a:p>
          <a:p>
            <a:r>
              <a:rPr lang="ru-RU" sz="1400" kern="0" dirty="0" smtClean="0">
                <a:solidFill>
                  <a:srgbClr val="FFFFFF"/>
                </a:solidFill>
                <a:latin typeface="Europe" panose="020B7200000000000000" pitchFamily="34" charset="0"/>
                <a:cs typeface="Arial"/>
              </a:rPr>
              <a:t>ЕКОМЕНДАЦИИ </a:t>
            </a:r>
            <a:r>
              <a:rPr lang="ru-RU" sz="1400" kern="0" dirty="0">
                <a:solidFill>
                  <a:srgbClr val="FFFFFF"/>
                </a:solidFill>
                <a:latin typeface="Europe" panose="020B7200000000000000" pitchFamily="34" charset="0"/>
                <a:cs typeface="Arial"/>
              </a:rPr>
              <a:t>ПО ЗАПОЛНЕНИЮ</a:t>
            </a:r>
            <a:endParaRPr lang="ru-RU" sz="1400" dirty="0">
              <a:latin typeface="Europe" panose="020B72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32656"/>
            <a:ext cx="2079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74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16</a:t>
            </a:fld>
            <a:endParaRPr lang="ru-RU" dirty="0"/>
          </a:p>
        </p:txBody>
      </p:sp>
      <p:sp>
        <p:nvSpPr>
          <p:cNvPr id="4" name="Заголовок 3"/>
          <p:cNvSpPr>
            <a:spLocks noGrp="1"/>
          </p:cNvSpPr>
          <p:nvPr>
            <p:ph type="title"/>
          </p:nvPr>
        </p:nvSpPr>
        <p:spPr>
          <a:xfrm>
            <a:off x="457200" y="1390710"/>
            <a:ext cx="8229600" cy="3478450"/>
          </a:xfrm>
        </p:spPr>
        <p:txBody>
          <a:bodyPr>
            <a:normAutofit/>
          </a:bodyPr>
          <a:lstStyle/>
          <a:p>
            <a:r>
              <a:rPr lang="ru-RU" dirty="0" smtClean="0">
                <a:latin typeface="Arial "/>
              </a:rPr>
              <a:t/>
            </a:r>
            <a:br>
              <a:rPr lang="ru-RU" dirty="0" smtClean="0">
                <a:latin typeface="Arial "/>
              </a:rPr>
            </a:br>
            <a:r>
              <a:rPr lang="ru-RU" dirty="0" smtClean="0">
                <a:latin typeface="Arial "/>
              </a:rPr>
              <a:t/>
            </a:r>
            <a:br>
              <a:rPr lang="ru-RU" dirty="0" smtClean="0">
                <a:latin typeface="Arial "/>
              </a:rPr>
            </a:br>
            <a:endParaRPr lang="ru-RU" dirty="0">
              <a:latin typeface="Arial "/>
            </a:endParaRPr>
          </a:p>
        </p:txBody>
      </p:sp>
      <p:sp>
        <p:nvSpPr>
          <p:cNvPr id="12" name="Прямоугольник 11">
            <a:extLst>
              <a:ext uri="{FF2B5EF4-FFF2-40B4-BE49-F238E27FC236}">
                <a16:creationId xmlns:a16="http://schemas.microsoft.com/office/drawing/2014/main" xmlns="" id="{AEFBC301-2BEE-BF42-9C1C-65478768B8F9}"/>
              </a:ext>
            </a:extLst>
          </p:cNvPr>
          <p:cNvSpPr/>
          <p:nvPr/>
        </p:nvSpPr>
        <p:spPr>
          <a:xfrm>
            <a:off x="683568" y="836712"/>
            <a:ext cx="8280920" cy="553998"/>
          </a:xfrm>
          <a:prstGeom prst="rect">
            <a:avLst/>
          </a:prstGeom>
        </p:spPr>
        <p:txBody>
          <a:bodyPr wrap="square">
            <a:spAutoFit/>
          </a:bodyPr>
          <a:lstStyle/>
          <a:p>
            <a:pPr algn="just"/>
            <a:endParaRPr lang="ru-RU" altLang="ru-RU" sz="1600" dirty="0" smtClean="0">
              <a:latin typeface="Arial" panose="020B0604020202020204" pitchFamily="34" charset="0"/>
              <a:cs typeface="Arial" panose="020B0604020202020204" pitchFamily="34" charset="0"/>
            </a:endParaRPr>
          </a:p>
          <a:p>
            <a:r>
              <a:rPr lang="ru-RU" sz="1400" kern="0" dirty="0" smtClean="0">
                <a:solidFill>
                  <a:srgbClr val="FFFFFF"/>
                </a:solidFill>
                <a:latin typeface="Europe" panose="020B7200000000000000" pitchFamily="34" charset="0"/>
                <a:cs typeface="Arial"/>
              </a:rPr>
              <a:t>ЕКОМЕНДАЦИИ </a:t>
            </a:r>
            <a:r>
              <a:rPr lang="ru-RU" sz="1400" kern="0" dirty="0">
                <a:solidFill>
                  <a:srgbClr val="FFFFFF"/>
                </a:solidFill>
                <a:latin typeface="Europe" panose="020B7200000000000000" pitchFamily="34" charset="0"/>
                <a:cs typeface="Arial"/>
              </a:rPr>
              <a:t>ПО ЗАПОЛНЕНИЮ</a:t>
            </a:r>
            <a:endParaRPr lang="ru-RU" sz="1400" dirty="0">
              <a:latin typeface="Europe" panose="020B72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32656"/>
            <a:ext cx="2079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1443841"/>
            <a:ext cx="7992888" cy="5062924"/>
          </a:xfrm>
          <a:prstGeom prst="rect">
            <a:avLst/>
          </a:prstGeom>
        </p:spPr>
        <p:txBody>
          <a:bodyPr wrap="square">
            <a:spAutoFit/>
          </a:bodyPr>
          <a:lstStyle/>
          <a:p>
            <a:pPr lvl="0" algn="just">
              <a:spcAft>
                <a:spcPts val="600"/>
              </a:spcAft>
            </a:pPr>
            <a:r>
              <a:rPr lang="ru-RU" altLang="ru-RU" sz="1400" b="1" dirty="0" smtClean="0">
                <a:solidFill>
                  <a:prstClr val="black"/>
                </a:solidFill>
                <a:latin typeface="Arial" panose="020B0604020202020204" pitchFamily="34" charset="0"/>
                <a:cs typeface="Arial" panose="020B0604020202020204" pitchFamily="34" charset="0"/>
              </a:rPr>
              <a:t>ПРИЛОЖЕНИЕ. Почему мы не можем пойти по пути Европы?</a:t>
            </a:r>
          </a:p>
          <a:p>
            <a:pPr lvl="0" algn="just">
              <a:spcAft>
                <a:spcPts val="600"/>
              </a:spcAft>
            </a:pPr>
            <a:r>
              <a:rPr lang="ru-RU" altLang="ru-RU" sz="1400" b="1" dirty="0" smtClean="0">
                <a:solidFill>
                  <a:prstClr val="black"/>
                </a:solidFill>
                <a:latin typeface="Arial" panose="020B0604020202020204" pitchFamily="34" charset="0"/>
                <a:cs typeface="Arial" panose="020B0604020202020204" pitchFamily="34" charset="0"/>
              </a:rPr>
              <a:t>Общеизвестные</a:t>
            </a:r>
            <a:r>
              <a:rPr lang="ru-RU" altLang="ru-RU" sz="1400" b="1" dirty="0">
                <a:solidFill>
                  <a:prstClr val="black"/>
                </a:solidFill>
                <a:latin typeface="Arial" panose="020B0604020202020204" pitchFamily="34" charset="0"/>
                <a:cs typeface="Arial" panose="020B0604020202020204" pitchFamily="34" charset="0"/>
              </a:rPr>
              <a:t>, обсуждаемые и находящие своё решение составляющие глобальной проблемы</a:t>
            </a:r>
            <a:r>
              <a:rPr lang="ru-RU" altLang="ru-RU" sz="1400" dirty="0" smtClean="0">
                <a:solidFill>
                  <a:prstClr val="black"/>
                </a:solidFill>
                <a:latin typeface="Arial" panose="020B0604020202020204" pitchFamily="34" charset="0"/>
                <a:cs typeface="Arial" panose="020B0604020202020204" pitchFamily="34" charset="0"/>
              </a:rPr>
              <a:t>:</a:t>
            </a:r>
          </a:p>
          <a:p>
            <a:pPr lvl="0" algn="just">
              <a:spcAft>
                <a:spcPts val="600"/>
              </a:spcAft>
            </a:pPr>
            <a:endParaRPr lang="ru-RU" altLang="ru-RU" sz="1400" dirty="0" smtClean="0">
              <a:solidFill>
                <a:prstClr val="black"/>
              </a:solidFill>
              <a:latin typeface="Arial" panose="020B0604020202020204" pitchFamily="34" charset="0"/>
              <a:cs typeface="Arial" panose="020B0604020202020204" pitchFamily="34" charset="0"/>
            </a:endParaRPr>
          </a:p>
          <a:p>
            <a:pPr lvl="0" algn="just">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Aft>
                <a:spcPts val="600"/>
              </a:spcAft>
            </a:pPr>
            <a:endParaRPr lang="ru-RU" altLang="ru-RU" sz="1400" dirty="0" smtClean="0">
              <a:solidFill>
                <a:prstClr val="black"/>
              </a:solidFill>
              <a:latin typeface="Arial" panose="020B0604020202020204" pitchFamily="34" charset="0"/>
              <a:cs typeface="Arial" panose="020B0604020202020204" pitchFamily="34" charset="0"/>
            </a:endParaRPr>
          </a:p>
          <a:p>
            <a:pPr lvl="0" algn="just">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Bef>
                <a:spcPts val="600"/>
              </a:spcBef>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Bef>
                <a:spcPts val="600"/>
              </a:spcBef>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Bef>
                <a:spcPts val="600"/>
              </a:spcBef>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Bef>
                <a:spcPts val="600"/>
              </a:spcBef>
              <a:spcAft>
                <a:spcPts val="600"/>
              </a:spcAft>
            </a:pPr>
            <a:endParaRPr lang="ru-RU" altLang="ru-RU" sz="1400" dirty="0">
              <a:solidFill>
                <a:prstClr val="black"/>
              </a:solidFill>
              <a:latin typeface="Arial" panose="020B0604020202020204" pitchFamily="34" charset="0"/>
              <a:cs typeface="Arial" panose="020B0604020202020204" pitchFamily="34" charset="0"/>
            </a:endParaRPr>
          </a:p>
          <a:p>
            <a:pPr lvl="0" algn="just">
              <a:spcBef>
                <a:spcPts val="600"/>
              </a:spcBef>
              <a:spcAft>
                <a:spcPts val="600"/>
              </a:spcAft>
            </a:pPr>
            <a:r>
              <a:rPr lang="ru-RU" altLang="ru-RU" sz="1400" dirty="0" smtClean="0">
                <a:solidFill>
                  <a:prstClr val="black"/>
                </a:solidFill>
                <a:latin typeface="Arial" panose="020B0604020202020204" pitchFamily="34" charset="0"/>
                <a:cs typeface="Arial" panose="020B0604020202020204" pitchFamily="34" charset="0"/>
              </a:rPr>
              <a:t>Но </a:t>
            </a:r>
            <a:r>
              <a:rPr lang="ru-RU" altLang="ru-RU" sz="1400" dirty="0">
                <a:solidFill>
                  <a:prstClr val="black"/>
                </a:solidFill>
                <a:latin typeface="Arial" panose="020B0604020202020204" pitchFamily="34" charset="0"/>
                <a:cs typeface="Arial" panose="020B0604020202020204" pitchFamily="34" charset="0"/>
              </a:rPr>
              <a:t>на внедрение в практику всего перечисленного требуется время, затраты на разработку новых технологий и капитальные вложения в оборудование </a:t>
            </a:r>
            <a:endParaRPr lang="ru-RU" altLang="ru-RU" sz="1400" dirty="0" smtClean="0">
              <a:solidFill>
                <a:prstClr val="black"/>
              </a:solidFill>
              <a:latin typeface="Arial" panose="020B0604020202020204" pitchFamily="34" charset="0"/>
              <a:cs typeface="Arial" panose="020B0604020202020204" pitchFamily="34" charset="0"/>
            </a:endParaRPr>
          </a:p>
          <a:p>
            <a:pPr lvl="0" algn="ctr"/>
            <a:r>
              <a:rPr lang="ru-RU" altLang="ru-RU" sz="1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 самое главное, как видно из сделанных выше оценок, </a:t>
            </a:r>
            <a:endParaRPr lang="ru-RU" altLang="ru-RU" sz="14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ru-RU" alt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эти </a:t>
            </a:r>
            <a:r>
              <a:rPr lang="ru-RU" altLang="ru-RU" sz="1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составляющие проблему в целом не решают</a:t>
            </a:r>
            <a:r>
              <a:rPr lang="ru-RU" altLang="ru-RU" sz="1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altLang="ru-RU" sz="14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ru-RU" altLang="ru-RU" sz="14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altLang="ru-RU" sz="1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мусора на полигонах меньше не станет и заводов по его переработке </a:t>
            </a:r>
            <a:r>
              <a:rPr lang="ru-RU" altLang="ru-RU" sz="14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altLang="ru-RU" sz="1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a:t>
            </a:r>
            <a:r>
              <a:rPr lang="ru-RU" altLang="ru-RU" sz="14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хватит.</a:t>
            </a:r>
            <a:endParaRPr lang="ru-RU"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76872"/>
            <a:ext cx="777686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37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2</a:t>
            </a:fld>
            <a:endParaRPr lang="ru-RU" dirty="0"/>
          </a:p>
        </p:txBody>
      </p:sp>
      <p:sp>
        <p:nvSpPr>
          <p:cNvPr id="6" name="Текст 2"/>
          <p:cNvSpPr txBox="1">
            <a:spLocks/>
          </p:cNvSpPr>
          <p:nvPr/>
        </p:nvSpPr>
        <p:spPr>
          <a:xfrm>
            <a:off x="539552" y="1198860"/>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tabLst>
                <a:tab pos="0" algn="l"/>
              </a:tabLst>
              <a:defRPr/>
            </a:pPr>
            <a:r>
              <a:rPr lang="ru-RU" sz="2000" b="1" dirty="0" smtClean="0">
                <a:solidFill>
                  <a:schemeClr val="bg2">
                    <a:lumMod val="10000"/>
                  </a:schemeClr>
                </a:solidFill>
                <a:latin typeface="Arial "/>
              </a:rPr>
              <a:t>Проект</a:t>
            </a:r>
            <a:r>
              <a:rPr lang="ru-RU" sz="2000" dirty="0" smtClean="0">
                <a:solidFill>
                  <a:schemeClr val="bg2">
                    <a:lumMod val="10000"/>
                  </a:schemeClr>
                </a:solidFill>
                <a:latin typeface="Arial "/>
              </a:rPr>
              <a:t> </a:t>
            </a:r>
            <a:r>
              <a:rPr lang="ru-RU" sz="2000" b="1" dirty="0">
                <a:solidFill>
                  <a:schemeClr val="bg2">
                    <a:lumMod val="10000"/>
                  </a:schemeClr>
                </a:solidFill>
                <a:latin typeface="Arial "/>
              </a:rPr>
              <a:t>ИКЦП «Отходы в доходы» </a:t>
            </a:r>
            <a:r>
              <a:rPr lang="ru-RU" sz="2000" dirty="0">
                <a:solidFill>
                  <a:schemeClr val="bg2">
                    <a:lumMod val="10000"/>
                  </a:schemeClr>
                </a:solidFill>
                <a:latin typeface="Arial "/>
              </a:rPr>
              <a:t>создаётся для решения </a:t>
            </a:r>
            <a:r>
              <a:rPr lang="ru-RU" sz="2000" b="1" u="sng" dirty="0">
                <a:solidFill>
                  <a:schemeClr val="accent1">
                    <a:lumMod val="75000"/>
                  </a:schemeClr>
                </a:solidFill>
                <a:latin typeface="Arial "/>
              </a:rPr>
              <a:t>проблемы </a:t>
            </a:r>
            <a:r>
              <a:rPr lang="ru-RU" sz="2000" b="1" u="sng" dirty="0" smtClean="0">
                <a:solidFill>
                  <a:schemeClr val="accent1">
                    <a:lumMod val="75000"/>
                  </a:schemeClr>
                </a:solidFill>
                <a:latin typeface="Arial "/>
              </a:rPr>
              <a:t>взаимодействия разработчиков и потребителей прорывных </a:t>
            </a:r>
            <a:r>
              <a:rPr lang="ru-RU" sz="2000" b="1" u="sng" dirty="0">
                <a:solidFill>
                  <a:schemeClr val="accent1">
                    <a:lumMod val="75000"/>
                  </a:schemeClr>
                </a:solidFill>
                <a:latin typeface="Arial "/>
              </a:rPr>
              <a:t>инновационных технологий и оборудования  </a:t>
            </a:r>
            <a:endParaRPr lang="ru-RU" sz="2000" b="1" u="sng" dirty="0" smtClean="0">
              <a:solidFill>
                <a:schemeClr val="accent1">
                  <a:lumMod val="75000"/>
                </a:schemeClr>
              </a:solidFill>
              <a:latin typeface="Arial "/>
            </a:endParaRPr>
          </a:p>
          <a:p>
            <a:pPr algn="ctr">
              <a:spcBef>
                <a:spcPts val="0"/>
              </a:spcBef>
              <a:tabLst>
                <a:tab pos="0" algn="l"/>
              </a:tabLst>
              <a:defRPr/>
            </a:pPr>
            <a:r>
              <a:rPr lang="ru-RU" sz="2000" dirty="0" smtClean="0">
                <a:solidFill>
                  <a:schemeClr val="bg2">
                    <a:lumMod val="10000"/>
                  </a:schemeClr>
                </a:solidFill>
                <a:latin typeface="Arial "/>
              </a:rPr>
              <a:t>в </a:t>
            </a:r>
            <a:r>
              <a:rPr lang="ru-RU" sz="2000" dirty="0">
                <a:solidFill>
                  <a:schemeClr val="bg2">
                    <a:lumMod val="10000"/>
                  </a:schemeClr>
                </a:solidFill>
                <a:latin typeface="Arial "/>
              </a:rPr>
              <a:t>формирующейся отрасли по сбору, утилизации и переработке </a:t>
            </a:r>
            <a:r>
              <a:rPr lang="ru-RU" sz="2000" dirty="0" smtClean="0">
                <a:solidFill>
                  <a:schemeClr val="bg2">
                    <a:lumMod val="10000"/>
                  </a:schemeClr>
                </a:solidFill>
                <a:latin typeface="Arial "/>
              </a:rPr>
              <a:t>отходов.</a:t>
            </a:r>
          </a:p>
          <a:p>
            <a:pPr algn="ctr">
              <a:spcBef>
                <a:spcPts val="0"/>
              </a:spcBef>
              <a:tabLst>
                <a:tab pos="0" algn="l"/>
              </a:tabLst>
              <a:defRPr/>
            </a:pPr>
            <a:endParaRPr lang="ru-RU" sz="2000" dirty="0" smtClean="0">
              <a:solidFill>
                <a:schemeClr val="bg2">
                  <a:lumMod val="10000"/>
                </a:schemeClr>
              </a:solidFill>
              <a:latin typeface="Arial "/>
            </a:endParaRPr>
          </a:p>
          <a:p>
            <a:pPr algn="ctr">
              <a:spcBef>
                <a:spcPts val="0"/>
              </a:spcBef>
              <a:tabLst>
                <a:tab pos="0" algn="l"/>
              </a:tabLst>
              <a:defRPr/>
            </a:pPr>
            <a:endParaRPr lang="ru-RU" sz="2000" b="1" dirty="0" smtClean="0">
              <a:solidFill>
                <a:schemeClr val="bg2">
                  <a:lumMod val="10000"/>
                </a:schemeClr>
              </a:solidFill>
              <a:latin typeface="Arial "/>
            </a:endParaRPr>
          </a:p>
          <a:p>
            <a:pPr algn="ctr">
              <a:spcBef>
                <a:spcPts val="0"/>
              </a:spcBef>
              <a:tabLst>
                <a:tab pos="0" algn="l"/>
              </a:tabLst>
              <a:defRPr/>
            </a:pPr>
            <a:r>
              <a:rPr lang="ru-RU" sz="2000" b="1" dirty="0" smtClean="0">
                <a:solidFill>
                  <a:schemeClr val="bg2">
                    <a:lumMod val="10000"/>
                  </a:schemeClr>
                </a:solidFill>
                <a:latin typeface="Arial "/>
              </a:rPr>
              <a:t>Оппонент: </a:t>
            </a:r>
            <a:r>
              <a:rPr lang="ru-RU" sz="2000" b="1" dirty="0" smtClean="0">
                <a:solidFill>
                  <a:srgbClr val="C00000"/>
                </a:solidFill>
                <a:latin typeface="Arial "/>
              </a:rPr>
              <a:t>- </a:t>
            </a:r>
            <a:r>
              <a:rPr lang="ru-RU" sz="2000" b="1" dirty="0" smtClean="0">
                <a:solidFill>
                  <a:srgbClr val="C00000"/>
                </a:solidFill>
                <a:effectLst>
                  <a:outerShdw blurRad="38100" dist="38100" dir="2700000" algn="tl">
                    <a:srgbClr val="000000">
                      <a:alpha val="43137"/>
                    </a:srgbClr>
                  </a:outerShdw>
                </a:effectLst>
                <a:latin typeface="Arial "/>
              </a:rPr>
              <a:t>А есть ли такая проблема?</a:t>
            </a:r>
          </a:p>
          <a:p>
            <a:pPr algn="ctr">
              <a:spcBef>
                <a:spcPts val="0"/>
              </a:spcBef>
              <a:tabLst>
                <a:tab pos="0" algn="l"/>
              </a:tabLst>
              <a:defRPr/>
            </a:pPr>
            <a:endParaRPr lang="ru-RU" sz="2000" b="1" dirty="0" smtClean="0">
              <a:solidFill>
                <a:schemeClr val="bg2">
                  <a:lumMod val="10000"/>
                </a:schemeClr>
              </a:solidFill>
              <a:latin typeface="Arial "/>
            </a:endParaRPr>
          </a:p>
          <a:p>
            <a:pPr>
              <a:spcBef>
                <a:spcPts val="0"/>
              </a:spcBef>
              <a:tabLst>
                <a:tab pos="0" algn="l"/>
              </a:tabLst>
              <a:defRPr/>
            </a:pPr>
            <a:r>
              <a:rPr lang="ru-RU" dirty="0" smtClean="0">
                <a:solidFill>
                  <a:schemeClr val="bg2">
                    <a:lumMod val="10000"/>
                  </a:schemeClr>
                </a:solidFill>
                <a:latin typeface="Arial "/>
              </a:rPr>
              <a:t>1. Во-первых, </a:t>
            </a:r>
            <a:r>
              <a:rPr lang="ru-RU" dirty="0" smtClean="0">
                <a:solidFill>
                  <a:srgbClr val="C00000"/>
                </a:solidFill>
                <a:latin typeface="Arial "/>
              </a:rPr>
              <a:t>в стране ещё с ТЕХ времён есть мусороперерабатывающие заводы!</a:t>
            </a:r>
            <a:r>
              <a:rPr lang="en-US" dirty="0" smtClean="0">
                <a:solidFill>
                  <a:schemeClr val="bg2">
                    <a:lumMod val="10000"/>
                  </a:schemeClr>
                </a:solidFill>
                <a:latin typeface="Arial "/>
              </a:rPr>
              <a:t> </a:t>
            </a:r>
            <a:endParaRPr lang="ru-RU" dirty="0" smtClean="0">
              <a:solidFill>
                <a:schemeClr val="bg2">
                  <a:lumMod val="10000"/>
                </a:schemeClr>
              </a:solidFill>
              <a:latin typeface="Arial "/>
            </a:endParaRPr>
          </a:p>
          <a:p>
            <a:pPr>
              <a:spcBef>
                <a:spcPts val="0"/>
              </a:spcBef>
              <a:tabLst>
                <a:tab pos="0" algn="l"/>
              </a:tabLst>
              <a:defRPr/>
            </a:pPr>
            <a:r>
              <a:rPr lang="ru-RU" dirty="0" smtClean="0">
                <a:solidFill>
                  <a:schemeClr val="bg2">
                    <a:lumMod val="10000"/>
                  </a:schemeClr>
                </a:solidFill>
                <a:latin typeface="Arial "/>
              </a:rPr>
              <a:t>2. Во-вторых, </a:t>
            </a:r>
            <a:r>
              <a:rPr lang="ru-RU" dirty="0" smtClean="0">
                <a:solidFill>
                  <a:srgbClr val="C00000"/>
                </a:solidFill>
                <a:latin typeface="Arial "/>
              </a:rPr>
              <a:t>запланировано строительство </a:t>
            </a:r>
            <a:r>
              <a:rPr lang="ru-RU" dirty="0">
                <a:solidFill>
                  <a:srgbClr val="C00000"/>
                </a:solidFill>
                <a:latin typeface="Arial "/>
              </a:rPr>
              <a:t>5 </a:t>
            </a:r>
            <a:r>
              <a:rPr lang="ru-RU" dirty="0" smtClean="0">
                <a:solidFill>
                  <a:srgbClr val="C00000"/>
                </a:solidFill>
                <a:latin typeface="Arial "/>
              </a:rPr>
              <a:t>заводов фирмы </a:t>
            </a:r>
            <a:r>
              <a:rPr lang="ru-RU" dirty="0" err="1">
                <a:solidFill>
                  <a:srgbClr val="C00000"/>
                </a:solidFill>
                <a:latin typeface="Arial "/>
              </a:rPr>
              <a:t>Hitachi-Zosen</a:t>
            </a:r>
            <a:r>
              <a:rPr lang="ru-RU" dirty="0">
                <a:solidFill>
                  <a:srgbClr val="C00000"/>
                </a:solidFill>
                <a:latin typeface="Arial "/>
              </a:rPr>
              <a:t> </a:t>
            </a:r>
            <a:r>
              <a:rPr lang="ru-RU" dirty="0" err="1" smtClean="0">
                <a:solidFill>
                  <a:srgbClr val="C00000"/>
                </a:solidFill>
                <a:latin typeface="Arial "/>
              </a:rPr>
              <a:t>Inova</a:t>
            </a:r>
            <a:endParaRPr lang="ru-RU" dirty="0" smtClean="0">
              <a:solidFill>
                <a:srgbClr val="C00000"/>
              </a:solidFill>
              <a:latin typeface="Arial "/>
            </a:endParaRPr>
          </a:p>
          <a:p>
            <a:pPr>
              <a:spcBef>
                <a:spcPts val="0"/>
              </a:spcBef>
              <a:tabLst>
                <a:tab pos="0" algn="l"/>
              </a:tabLst>
              <a:defRPr/>
            </a:pPr>
            <a:r>
              <a:rPr lang="ru-RU" dirty="0" smtClean="0">
                <a:solidFill>
                  <a:srgbClr val="C00000"/>
                </a:solidFill>
                <a:latin typeface="Arial "/>
              </a:rPr>
              <a:t>    по </a:t>
            </a:r>
            <a:r>
              <a:rPr lang="ru-RU" dirty="0">
                <a:solidFill>
                  <a:srgbClr val="C00000"/>
                </a:solidFill>
                <a:latin typeface="Arial "/>
              </a:rPr>
              <a:t>переработке отходов </a:t>
            </a:r>
            <a:r>
              <a:rPr lang="ru-RU" b="1" dirty="0">
                <a:solidFill>
                  <a:srgbClr val="C00000"/>
                </a:solidFill>
                <a:latin typeface="Arial "/>
              </a:rPr>
              <a:t>общей мощностью 3,5 млн </a:t>
            </a:r>
            <a:r>
              <a:rPr lang="ru-RU" b="1" dirty="0" err="1">
                <a:solidFill>
                  <a:srgbClr val="C00000"/>
                </a:solidFill>
                <a:latin typeface="Arial "/>
              </a:rPr>
              <a:t>тн</a:t>
            </a:r>
            <a:r>
              <a:rPr lang="ru-RU" b="1" dirty="0">
                <a:solidFill>
                  <a:srgbClr val="C00000"/>
                </a:solidFill>
                <a:latin typeface="Arial "/>
              </a:rPr>
              <a:t> </a:t>
            </a:r>
            <a:r>
              <a:rPr lang="ru-RU" b="1" dirty="0" smtClean="0">
                <a:solidFill>
                  <a:srgbClr val="C00000"/>
                </a:solidFill>
                <a:latin typeface="Arial "/>
              </a:rPr>
              <a:t>отходов/год (!) </a:t>
            </a:r>
          </a:p>
          <a:p>
            <a:pPr>
              <a:spcBef>
                <a:spcPts val="0"/>
              </a:spcBef>
              <a:tabLst>
                <a:tab pos="0" algn="l"/>
              </a:tabLst>
              <a:defRPr/>
            </a:pPr>
            <a:r>
              <a:rPr lang="ru-RU" dirty="0" smtClean="0">
                <a:solidFill>
                  <a:schemeClr val="bg2">
                    <a:lumMod val="10000"/>
                  </a:schemeClr>
                </a:solidFill>
                <a:latin typeface="Arial "/>
              </a:rPr>
              <a:t>    правда, не дёшево – за </a:t>
            </a:r>
            <a:r>
              <a:rPr lang="ru-RU" b="1" dirty="0" smtClean="0">
                <a:solidFill>
                  <a:srgbClr val="C00000"/>
                </a:solidFill>
                <a:latin typeface="Arial "/>
              </a:rPr>
              <a:t>150 </a:t>
            </a:r>
            <a:r>
              <a:rPr lang="ru-RU" b="1" dirty="0">
                <a:solidFill>
                  <a:srgbClr val="C00000"/>
                </a:solidFill>
                <a:latin typeface="Arial "/>
              </a:rPr>
              <a:t>млрд </a:t>
            </a:r>
            <a:r>
              <a:rPr lang="ru-RU" b="1" dirty="0" err="1" smtClean="0">
                <a:solidFill>
                  <a:srgbClr val="C00000"/>
                </a:solidFill>
                <a:latin typeface="Arial "/>
              </a:rPr>
              <a:t>руб</a:t>
            </a:r>
            <a:r>
              <a:rPr lang="ru-RU" b="1" dirty="0" smtClean="0">
                <a:solidFill>
                  <a:srgbClr val="C00000"/>
                </a:solidFill>
                <a:latin typeface="Arial "/>
              </a:rPr>
              <a:t>, </a:t>
            </a:r>
            <a:r>
              <a:rPr lang="ru-RU" dirty="0" smtClean="0">
                <a:latin typeface="Arial "/>
              </a:rPr>
              <a:t>но проблему надо решать!</a:t>
            </a:r>
          </a:p>
          <a:p>
            <a:pPr>
              <a:spcBef>
                <a:spcPts val="0"/>
              </a:spcBef>
              <a:tabLst>
                <a:tab pos="0" algn="l"/>
              </a:tabLst>
              <a:defRPr/>
            </a:pPr>
            <a:r>
              <a:rPr lang="ru-RU" dirty="0" smtClean="0">
                <a:latin typeface="Arial "/>
              </a:rPr>
              <a:t>3. В-третьих, </a:t>
            </a:r>
            <a:r>
              <a:rPr lang="ru-RU" dirty="0" smtClean="0">
                <a:solidFill>
                  <a:srgbClr val="C00000"/>
                </a:solidFill>
                <a:latin typeface="Arial "/>
              </a:rPr>
              <a:t>на рынке полно предложений технологий и оборудования </a:t>
            </a:r>
          </a:p>
          <a:p>
            <a:pPr>
              <a:spcBef>
                <a:spcPts val="0"/>
              </a:spcBef>
              <a:tabLst>
                <a:tab pos="0" algn="l"/>
              </a:tabLst>
              <a:defRPr/>
            </a:pPr>
            <a:r>
              <a:rPr lang="ru-RU" dirty="0">
                <a:solidFill>
                  <a:srgbClr val="C00000"/>
                </a:solidFill>
                <a:latin typeface="Arial "/>
              </a:rPr>
              <a:t> </a:t>
            </a:r>
            <a:r>
              <a:rPr lang="ru-RU" dirty="0" smtClean="0">
                <a:solidFill>
                  <a:srgbClr val="C00000"/>
                </a:solidFill>
                <a:latin typeface="Arial "/>
              </a:rPr>
              <a:t>   по утилизации и переработке отходов! </a:t>
            </a:r>
          </a:p>
          <a:p>
            <a:pPr>
              <a:spcBef>
                <a:spcPts val="0"/>
              </a:spcBef>
              <a:tabLst>
                <a:tab pos="0" algn="l"/>
              </a:tabLst>
              <a:defRPr/>
            </a:pPr>
            <a:r>
              <a:rPr lang="ru-RU" dirty="0" smtClean="0">
                <a:latin typeface="Arial "/>
              </a:rPr>
              <a:t>4. В-четвёртых, </a:t>
            </a:r>
            <a:r>
              <a:rPr lang="ru-RU" b="1" dirty="0" smtClean="0">
                <a:solidFill>
                  <a:srgbClr val="C00000"/>
                </a:solidFill>
                <a:latin typeface="Arial "/>
              </a:rPr>
              <a:t>есть куча всяких платформ</a:t>
            </a:r>
            <a:r>
              <a:rPr lang="ru-RU" dirty="0" smtClean="0">
                <a:solidFill>
                  <a:srgbClr val="C00000"/>
                </a:solidFill>
                <a:latin typeface="Arial "/>
              </a:rPr>
              <a:t>!</a:t>
            </a:r>
            <a:r>
              <a:rPr lang="ru-RU" dirty="0" smtClean="0">
                <a:latin typeface="Arial "/>
              </a:rPr>
              <a:t> </a:t>
            </a:r>
            <a:r>
              <a:rPr lang="ru-RU" b="1" dirty="0" smtClean="0">
                <a:solidFill>
                  <a:srgbClr val="C00000"/>
                </a:solidFill>
                <a:latin typeface="Arial "/>
              </a:rPr>
              <a:t>Чего ещё надо?</a:t>
            </a:r>
            <a:endParaRPr lang="ru-RU" b="1" dirty="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625" y="2564904"/>
            <a:ext cx="100811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9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3</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tabLst>
                <a:tab pos="0" algn="l"/>
              </a:tabLst>
              <a:defRPr/>
            </a:pPr>
            <a:r>
              <a:rPr lang="ru-RU" sz="2000" b="1" dirty="0">
                <a:solidFill>
                  <a:schemeClr val="bg2">
                    <a:lumMod val="10000"/>
                  </a:schemeClr>
                </a:solidFill>
                <a:latin typeface="Arial "/>
              </a:rPr>
              <a:t>Н</a:t>
            </a:r>
            <a:r>
              <a:rPr lang="ru-RU" sz="2000" b="1" dirty="0" smtClean="0">
                <a:solidFill>
                  <a:schemeClr val="bg2">
                    <a:lumMod val="10000"/>
                  </a:schemeClr>
                </a:solidFill>
                <a:latin typeface="Arial "/>
              </a:rPr>
              <a:t>у что же, давайте разбираться.</a:t>
            </a:r>
          </a:p>
          <a:p>
            <a:pPr>
              <a:spcBef>
                <a:spcPts val="0"/>
              </a:spcBef>
              <a:tabLst>
                <a:tab pos="0" algn="l"/>
              </a:tabLst>
              <a:defRPr/>
            </a:pPr>
            <a:endParaRPr lang="ru-RU" dirty="0" smtClean="0">
              <a:solidFill>
                <a:srgbClr val="C00000"/>
              </a:solidFill>
              <a:latin typeface="Arial "/>
            </a:endParaRPr>
          </a:p>
          <a:p>
            <a:pPr>
              <a:spcBef>
                <a:spcPts val="0"/>
              </a:spcBef>
              <a:tabLst>
                <a:tab pos="0" algn="l"/>
              </a:tabLst>
              <a:defRPr/>
            </a:pPr>
            <a:r>
              <a:rPr lang="ru-RU" dirty="0" smtClean="0">
                <a:solidFill>
                  <a:srgbClr val="C00000"/>
                </a:solidFill>
                <a:effectLst>
                  <a:outerShdw blurRad="38100" dist="38100" dir="2700000" algn="tl">
                    <a:srgbClr val="000000">
                      <a:alpha val="43137"/>
                    </a:srgbClr>
                  </a:outerShdw>
                </a:effectLst>
                <a:latin typeface="Arial "/>
              </a:rPr>
              <a:t>В стране ещё с ТЕХ времён есть мусороперерабатывающие заводы!</a:t>
            </a:r>
            <a:r>
              <a:rPr lang="en-US" dirty="0" smtClean="0">
                <a:solidFill>
                  <a:schemeClr val="bg2">
                    <a:lumMod val="10000"/>
                  </a:schemeClr>
                </a:solidFill>
                <a:effectLst>
                  <a:outerShdw blurRad="38100" dist="38100" dir="2700000" algn="tl">
                    <a:srgbClr val="000000">
                      <a:alpha val="43137"/>
                    </a:srgbClr>
                  </a:outerShdw>
                </a:effectLst>
                <a:latin typeface="Arial "/>
              </a:rPr>
              <a:t> </a:t>
            </a:r>
            <a:endParaRPr lang="ru-RU" dirty="0" smtClean="0">
              <a:solidFill>
                <a:schemeClr val="bg2">
                  <a:lumMod val="10000"/>
                </a:schemeClr>
              </a:solidFill>
              <a:effectLst>
                <a:outerShdw blurRad="38100" dist="38100" dir="2700000" algn="tl">
                  <a:srgbClr val="000000">
                    <a:alpha val="43137"/>
                  </a:srgbClr>
                </a:outerShdw>
              </a:effectLst>
              <a:latin typeface="Arial "/>
            </a:endParaRPr>
          </a:p>
          <a:p>
            <a:pPr>
              <a:spcBef>
                <a:spcPts val="0"/>
              </a:spcBef>
              <a:tabLst>
                <a:tab pos="0" algn="l"/>
              </a:tabLst>
              <a:defRPr/>
            </a:pPr>
            <a:r>
              <a:rPr lang="ru-RU" dirty="0" smtClean="0">
                <a:solidFill>
                  <a:srgbClr val="C00000"/>
                </a:solidFill>
                <a:effectLst>
                  <a:outerShdw blurRad="38100" dist="38100" dir="2700000" algn="tl">
                    <a:srgbClr val="000000">
                      <a:alpha val="43137"/>
                    </a:srgbClr>
                  </a:outerShdw>
                </a:effectLst>
                <a:latin typeface="Arial "/>
              </a:rPr>
              <a:t>Запланировано строительство </a:t>
            </a:r>
            <a:r>
              <a:rPr lang="ru-RU" dirty="0">
                <a:solidFill>
                  <a:srgbClr val="C00000"/>
                </a:solidFill>
                <a:effectLst>
                  <a:outerShdw blurRad="38100" dist="38100" dir="2700000" algn="tl">
                    <a:srgbClr val="000000">
                      <a:alpha val="43137"/>
                    </a:srgbClr>
                  </a:outerShdw>
                </a:effectLst>
                <a:latin typeface="Arial "/>
              </a:rPr>
              <a:t>5 </a:t>
            </a:r>
            <a:r>
              <a:rPr lang="ru-RU" dirty="0" smtClean="0">
                <a:solidFill>
                  <a:srgbClr val="C00000"/>
                </a:solidFill>
                <a:effectLst>
                  <a:outerShdw blurRad="38100" dist="38100" dir="2700000" algn="tl">
                    <a:srgbClr val="000000">
                      <a:alpha val="43137"/>
                    </a:srgbClr>
                  </a:outerShdw>
                </a:effectLst>
                <a:latin typeface="Arial "/>
              </a:rPr>
              <a:t>заводов фирмы </a:t>
            </a:r>
            <a:r>
              <a:rPr lang="ru-RU" dirty="0" err="1">
                <a:solidFill>
                  <a:srgbClr val="C00000"/>
                </a:solidFill>
                <a:effectLst>
                  <a:outerShdw blurRad="38100" dist="38100" dir="2700000" algn="tl">
                    <a:srgbClr val="000000">
                      <a:alpha val="43137"/>
                    </a:srgbClr>
                  </a:outerShdw>
                </a:effectLst>
                <a:latin typeface="Arial "/>
              </a:rPr>
              <a:t>Hitachi-Zosen</a:t>
            </a:r>
            <a:r>
              <a:rPr lang="ru-RU" dirty="0">
                <a:solidFill>
                  <a:srgbClr val="C00000"/>
                </a:solidFill>
                <a:effectLst>
                  <a:outerShdw blurRad="38100" dist="38100" dir="2700000" algn="tl">
                    <a:srgbClr val="000000">
                      <a:alpha val="43137"/>
                    </a:srgbClr>
                  </a:outerShdw>
                </a:effectLst>
                <a:latin typeface="Arial "/>
              </a:rPr>
              <a:t> </a:t>
            </a:r>
            <a:r>
              <a:rPr lang="ru-RU" dirty="0" err="1" smtClean="0">
                <a:solidFill>
                  <a:srgbClr val="C00000"/>
                </a:solidFill>
                <a:effectLst>
                  <a:outerShdw blurRad="38100" dist="38100" dir="2700000" algn="tl">
                    <a:srgbClr val="000000">
                      <a:alpha val="43137"/>
                    </a:srgbClr>
                  </a:outerShdw>
                </a:effectLst>
                <a:latin typeface="Arial "/>
              </a:rPr>
              <a:t>Inova</a:t>
            </a:r>
            <a:r>
              <a:rPr lang="ru-RU" dirty="0" smtClean="0">
                <a:solidFill>
                  <a:srgbClr val="C00000"/>
                </a:solidFill>
                <a:effectLst>
                  <a:outerShdw blurRad="38100" dist="38100" dir="2700000" algn="tl">
                    <a:srgbClr val="000000">
                      <a:alpha val="43137"/>
                    </a:srgbClr>
                  </a:outerShdw>
                </a:effectLst>
                <a:latin typeface="Arial "/>
              </a:rPr>
              <a:t>.</a:t>
            </a:r>
          </a:p>
          <a:p>
            <a:pPr>
              <a:spcBef>
                <a:spcPts val="0"/>
              </a:spcBef>
              <a:tabLst>
                <a:tab pos="0" algn="l"/>
              </a:tabLst>
              <a:defRPr/>
            </a:pPr>
            <a:endParaRPr lang="ru-RU" b="1" dirty="0" smtClean="0">
              <a:latin typeface="Arial "/>
            </a:endParaRPr>
          </a:p>
          <a:p>
            <a:pPr>
              <a:spcBef>
                <a:spcPts val="0"/>
              </a:spcBef>
              <a:tabLst>
                <a:tab pos="0" algn="l"/>
              </a:tabLst>
              <a:defRPr/>
            </a:pPr>
            <a:r>
              <a:rPr lang="ru-RU" b="1" dirty="0" smtClean="0">
                <a:latin typeface="Arial "/>
              </a:rPr>
              <a:t>А знаете ли Вы что:</a:t>
            </a:r>
          </a:p>
          <a:p>
            <a:pPr>
              <a:spcBef>
                <a:spcPts val="0"/>
              </a:spcBef>
              <a:tabLst>
                <a:tab pos="0" algn="l"/>
              </a:tabLst>
              <a:defRPr/>
            </a:pPr>
            <a:endParaRPr lang="ru-RU" dirty="0" smtClean="0">
              <a:latin typeface="Arial "/>
            </a:endParaRPr>
          </a:p>
          <a:p>
            <a:pPr>
              <a:spcBef>
                <a:spcPts val="0"/>
              </a:spcBef>
              <a:tabLst>
                <a:tab pos="0" algn="l"/>
              </a:tabLst>
              <a:defRPr/>
            </a:pPr>
            <a:r>
              <a:rPr lang="ru-RU" dirty="0" smtClean="0">
                <a:latin typeface="Arial "/>
              </a:rPr>
              <a:t>В </a:t>
            </a:r>
            <a:r>
              <a:rPr lang="ru-RU" dirty="0">
                <a:latin typeface="Arial "/>
              </a:rPr>
              <a:t>настоящее время в России </a:t>
            </a:r>
            <a:r>
              <a:rPr lang="ru-RU" dirty="0" smtClean="0">
                <a:latin typeface="Arial "/>
              </a:rPr>
              <a:t>скопилось </a:t>
            </a:r>
            <a:r>
              <a:rPr lang="ru-RU" dirty="0">
                <a:latin typeface="Arial "/>
              </a:rPr>
              <a:t>более        </a:t>
            </a:r>
            <a:r>
              <a:rPr lang="ru-RU" dirty="0" smtClean="0">
                <a:latin typeface="Arial "/>
              </a:rPr>
              <a:t>                 </a:t>
            </a:r>
            <a:r>
              <a:rPr lang="ru-RU" b="1" dirty="0" smtClean="0">
                <a:solidFill>
                  <a:srgbClr val="C00000"/>
                </a:solidFill>
                <a:latin typeface="Arial "/>
              </a:rPr>
              <a:t>30 </a:t>
            </a:r>
            <a:r>
              <a:rPr lang="ru-RU" b="1" dirty="0">
                <a:solidFill>
                  <a:srgbClr val="C00000"/>
                </a:solidFill>
                <a:latin typeface="Arial "/>
              </a:rPr>
              <a:t>млрд </a:t>
            </a:r>
            <a:r>
              <a:rPr lang="ru-RU" b="1" dirty="0" err="1">
                <a:solidFill>
                  <a:srgbClr val="C00000"/>
                </a:solidFill>
                <a:latin typeface="Arial "/>
              </a:rPr>
              <a:t>тн</a:t>
            </a:r>
            <a:r>
              <a:rPr lang="ru-RU" b="1" dirty="0">
                <a:solidFill>
                  <a:srgbClr val="C00000"/>
                </a:solidFill>
                <a:latin typeface="Arial "/>
              </a:rPr>
              <a:t> отходов </a:t>
            </a:r>
          </a:p>
          <a:p>
            <a:pPr>
              <a:spcBef>
                <a:spcPts val="0"/>
              </a:spcBef>
              <a:tabLst>
                <a:tab pos="0" algn="l"/>
              </a:tabLst>
              <a:defRPr/>
            </a:pPr>
            <a:r>
              <a:rPr lang="ru-RU" dirty="0">
                <a:latin typeface="Arial "/>
              </a:rPr>
              <a:t>Ежегодная «добавка» -                             </a:t>
            </a:r>
            <a:r>
              <a:rPr lang="ru-RU" dirty="0" smtClean="0">
                <a:latin typeface="Arial "/>
              </a:rPr>
              <a:t>более                         </a:t>
            </a:r>
            <a:r>
              <a:rPr lang="ru-RU" b="1" dirty="0" smtClean="0">
                <a:solidFill>
                  <a:srgbClr val="C00000"/>
                </a:solidFill>
                <a:latin typeface="Arial "/>
              </a:rPr>
              <a:t>70 </a:t>
            </a:r>
            <a:r>
              <a:rPr lang="ru-RU" b="1" dirty="0">
                <a:solidFill>
                  <a:srgbClr val="C00000"/>
                </a:solidFill>
                <a:latin typeface="Arial "/>
              </a:rPr>
              <a:t>млн </a:t>
            </a:r>
            <a:r>
              <a:rPr lang="ru-RU" b="1" dirty="0" err="1" smtClean="0">
                <a:solidFill>
                  <a:srgbClr val="C00000"/>
                </a:solidFill>
                <a:latin typeface="Arial "/>
              </a:rPr>
              <a:t>тн</a:t>
            </a:r>
            <a:r>
              <a:rPr lang="ru-RU" b="1" dirty="0" smtClean="0">
                <a:solidFill>
                  <a:srgbClr val="C00000"/>
                </a:solidFill>
                <a:latin typeface="Arial "/>
              </a:rPr>
              <a:t> отходов </a:t>
            </a:r>
            <a:endParaRPr lang="ru-RU" b="1" dirty="0">
              <a:solidFill>
                <a:srgbClr val="C00000"/>
              </a:solidFill>
              <a:latin typeface="Arial "/>
            </a:endParaRPr>
          </a:p>
          <a:p>
            <a:pPr>
              <a:spcBef>
                <a:spcPts val="0"/>
              </a:spcBef>
              <a:tabLst>
                <a:tab pos="0" algn="l"/>
              </a:tabLst>
              <a:defRPr/>
            </a:pPr>
            <a:r>
              <a:rPr lang="ru-RU" dirty="0">
                <a:latin typeface="Arial "/>
              </a:rPr>
              <a:t>Перерабатывается                               </a:t>
            </a:r>
            <a:r>
              <a:rPr lang="ru-RU" dirty="0" smtClean="0">
                <a:latin typeface="Arial "/>
              </a:rPr>
              <a:t>не </a:t>
            </a:r>
            <a:r>
              <a:rPr lang="ru-RU" dirty="0">
                <a:latin typeface="Arial "/>
              </a:rPr>
              <a:t>более              </a:t>
            </a:r>
            <a:r>
              <a:rPr lang="ru-RU" dirty="0" smtClean="0">
                <a:latin typeface="Arial "/>
              </a:rPr>
              <a:t>             </a:t>
            </a:r>
            <a:r>
              <a:rPr lang="ru-RU" b="1" dirty="0" smtClean="0">
                <a:solidFill>
                  <a:srgbClr val="C00000"/>
                </a:solidFill>
                <a:effectLst>
                  <a:outerShdw blurRad="38100" dist="38100" dir="2700000" algn="tl">
                    <a:srgbClr val="000000">
                      <a:alpha val="43137"/>
                    </a:srgbClr>
                  </a:outerShdw>
                </a:effectLst>
                <a:latin typeface="Arial "/>
              </a:rPr>
              <a:t>5</a:t>
            </a:r>
            <a:r>
              <a:rPr lang="ru-RU" b="1" dirty="0">
                <a:solidFill>
                  <a:srgbClr val="C00000"/>
                </a:solidFill>
                <a:effectLst>
                  <a:outerShdw blurRad="38100" dist="38100" dir="2700000" algn="tl">
                    <a:srgbClr val="000000">
                      <a:alpha val="43137"/>
                    </a:srgbClr>
                  </a:outerShdw>
                </a:effectLst>
                <a:latin typeface="Arial "/>
              </a:rPr>
              <a:t>%</a:t>
            </a:r>
          </a:p>
          <a:p>
            <a:pPr>
              <a:spcBef>
                <a:spcPts val="0"/>
              </a:spcBef>
              <a:tabLst>
                <a:tab pos="0" algn="l"/>
              </a:tabLst>
              <a:defRPr/>
            </a:pPr>
            <a:r>
              <a:rPr lang="ru-RU" dirty="0">
                <a:latin typeface="Arial "/>
              </a:rPr>
              <a:t>Под полигоны и свалки </a:t>
            </a:r>
            <a:r>
              <a:rPr lang="ru-RU" dirty="0" smtClean="0">
                <a:latin typeface="Arial "/>
              </a:rPr>
              <a:t>занято (площадь Швейцарии!)               </a:t>
            </a:r>
            <a:r>
              <a:rPr lang="ru-RU" b="1" dirty="0" smtClean="0">
                <a:solidFill>
                  <a:srgbClr val="C00000"/>
                </a:solidFill>
                <a:latin typeface="Arial "/>
              </a:rPr>
              <a:t>4 </a:t>
            </a:r>
            <a:r>
              <a:rPr lang="ru-RU" b="1" dirty="0">
                <a:solidFill>
                  <a:srgbClr val="C00000"/>
                </a:solidFill>
                <a:latin typeface="Arial "/>
              </a:rPr>
              <a:t>млн </a:t>
            </a:r>
            <a:r>
              <a:rPr lang="ru-RU" b="1" dirty="0" smtClean="0">
                <a:solidFill>
                  <a:srgbClr val="C00000"/>
                </a:solidFill>
                <a:latin typeface="Arial "/>
              </a:rPr>
              <a:t>Га </a:t>
            </a:r>
            <a:r>
              <a:rPr lang="ru-RU" b="1" dirty="0">
                <a:solidFill>
                  <a:srgbClr val="C00000"/>
                </a:solidFill>
                <a:latin typeface="Arial "/>
              </a:rPr>
              <a:t>земли </a:t>
            </a:r>
          </a:p>
          <a:p>
            <a:pPr>
              <a:spcBef>
                <a:spcPts val="0"/>
              </a:spcBef>
              <a:tabLst>
                <a:tab pos="0" algn="l"/>
              </a:tabLst>
              <a:defRPr/>
            </a:pPr>
            <a:r>
              <a:rPr lang="ru-RU" dirty="0">
                <a:latin typeface="Arial "/>
              </a:rPr>
              <a:t>5 заводов фирмы </a:t>
            </a:r>
            <a:r>
              <a:rPr lang="en-US" dirty="0">
                <a:latin typeface="Arial "/>
              </a:rPr>
              <a:t>Hitachi-Zosen </a:t>
            </a:r>
            <a:r>
              <a:rPr lang="en-US" dirty="0" err="1" smtClean="0">
                <a:latin typeface="Arial "/>
              </a:rPr>
              <a:t>Inova</a:t>
            </a:r>
            <a:r>
              <a:rPr lang="ru-RU" dirty="0" smtClean="0">
                <a:latin typeface="Arial "/>
              </a:rPr>
              <a:t> будут перерабатывать   </a:t>
            </a:r>
            <a:r>
              <a:rPr lang="ru-RU" b="1" dirty="0" smtClean="0">
                <a:solidFill>
                  <a:srgbClr val="C00000"/>
                </a:solidFill>
                <a:latin typeface="Arial "/>
              </a:rPr>
              <a:t>всего </a:t>
            </a:r>
            <a:r>
              <a:rPr lang="ru-RU" b="1" dirty="0" smtClean="0">
                <a:solidFill>
                  <a:srgbClr val="C00000"/>
                </a:solidFill>
                <a:effectLst>
                  <a:outerShdw blurRad="38100" dist="38100" dir="2700000" algn="tl">
                    <a:srgbClr val="000000">
                      <a:alpha val="43137"/>
                    </a:srgbClr>
                  </a:outerShdw>
                </a:effectLst>
                <a:latin typeface="Arial "/>
              </a:rPr>
              <a:t>ещё 5% </a:t>
            </a:r>
          </a:p>
          <a:p>
            <a:pPr>
              <a:spcBef>
                <a:spcPts val="0"/>
              </a:spcBef>
              <a:tabLst>
                <a:tab pos="0" algn="l"/>
              </a:tabLst>
              <a:defRPr/>
            </a:pPr>
            <a:endParaRPr lang="ru-RU" dirty="0" smtClean="0">
              <a:latin typeface="Arial "/>
            </a:endParaRPr>
          </a:p>
          <a:p>
            <a:pPr>
              <a:spcBef>
                <a:spcPts val="0"/>
              </a:spcBef>
              <a:tabLst>
                <a:tab pos="0" algn="l"/>
              </a:tabLst>
              <a:defRPr/>
            </a:pPr>
            <a:r>
              <a:rPr lang="ru-RU" b="1" dirty="0" smtClean="0">
                <a:solidFill>
                  <a:srgbClr val="C00000"/>
                </a:solidFill>
                <a:effectLst>
                  <a:outerShdw blurRad="38100" dist="38100" dir="2700000" algn="tl">
                    <a:srgbClr val="000000">
                      <a:alpha val="43137"/>
                    </a:srgbClr>
                  </a:outerShdw>
                </a:effectLst>
                <a:latin typeface="Arial "/>
              </a:rPr>
              <a:t>Чтобы </a:t>
            </a:r>
            <a:r>
              <a:rPr lang="ru-RU" b="1" dirty="0">
                <a:solidFill>
                  <a:srgbClr val="C00000"/>
                </a:solidFill>
                <a:effectLst>
                  <a:outerShdw blurRad="38100" dist="38100" dir="2700000" algn="tl">
                    <a:srgbClr val="000000">
                      <a:alpha val="43137"/>
                    </a:srgbClr>
                  </a:outerShdw>
                </a:effectLst>
                <a:latin typeface="Arial "/>
              </a:rPr>
              <a:t>перерабатывать 70 млн </a:t>
            </a:r>
            <a:r>
              <a:rPr lang="ru-RU" b="1" dirty="0" err="1">
                <a:solidFill>
                  <a:srgbClr val="C00000"/>
                </a:solidFill>
                <a:effectLst>
                  <a:outerShdw blurRad="38100" dist="38100" dir="2700000" algn="tl">
                    <a:srgbClr val="000000">
                      <a:alpha val="43137"/>
                    </a:srgbClr>
                  </a:outerShdw>
                </a:effectLst>
                <a:latin typeface="Arial "/>
              </a:rPr>
              <a:t>тн</a:t>
            </a:r>
            <a:r>
              <a:rPr lang="ru-RU" b="1" dirty="0">
                <a:solidFill>
                  <a:srgbClr val="C00000"/>
                </a:solidFill>
                <a:effectLst>
                  <a:outerShdw blurRad="38100" dist="38100" dir="2700000" algn="tl">
                    <a:srgbClr val="000000">
                      <a:alpha val="43137"/>
                    </a:srgbClr>
                  </a:outerShdw>
                </a:effectLst>
                <a:latin typeface="Arial "/>
              </a:rPr>
              <a:t>/год надо </a:t>
            </a:r>
            <a:r>
              <a:rPr lang="ru-RU" b="1" u="sng" dirty="0">
                <a:solidFill>
                  <a:srgbClr val="C00000"/>
                </a:solidFill>
                <a:effectLst>
                  <a:outerShdw blurRad="38100" dist="38100" dir="2700000" algn="tl">
                    <a:srgbClr val="000000">
                      <a:alpha val="43137"/>
                    </a:srgbClr>
                  </a:outerShdw>
                </a:effectLst>
                <a:latin typeface="Arial "/>
              </a:rPr>
              <a:t>быстро</a:t>
            </a:r>
            <a:r>
              <a:rPr lang="ru-RU" b="1" dirty="0">
                <a:solidFill>
                  <a:srgbClr val="C00000"/>
                </a:solidFill>
                <a:effectLst>
                  <a:outerShdw blurRad="38100" dist="38100" dir="2700000" algn="tl">
                    <a:srgbClr val="000000">
                      <a:alpha val="43137"/>
                    </a:srgbClr>
                  </a:outerShdw>
                </a:effectLst>
                <a:latin typeface="Arial "/>
              </a:rPr>
              <a:t> построить ещё </a:t>
            </a:r>
            <a:r>
              <a:rPr lang="ru-RU" b="1" u="sng" dirty="0">
                <a:solidFill>
                  <a:srgbClr val="C00000"/>
                </a:solidFill>
                <a:effectLst>
                  <a:outerShdw blurRad="38100" dist="38100" dir="2700000" algn="tl">
                    <a:srgbClr val="000000">
                      <a:alpha val="43137"/>
                    </a:srgbClr>
                  </a:outerShdw>
                </a:effectLst>
                <a:latin typeface="Arial "/>
              </a:rPr>
              <a:t>100 таких </a:t>
            </a:r>
            <a:r>
              <a:rPr lang="ru-RU" b="1" u="sng" dirty="0" smtClean="0">
                <a:solidFill>
                  <a:srgbClr val="C00000"/>
                </a:solidFill>
                <a:effectLst>
                  <a:outerShdw blurRad="38100" dist="38100" dir="2700000" algn="tl">
                    <a:srgbClr val="000000">
                      <a:alpha val="43137"/>
                    </a:srgbClr>
                  </a:outerShdw>
                </a:effectLst>
                <a:latin typeface="Arial "/>
              </a:rPr>
              <a:t>заводов</a:t>
            </a:r>
            <a:r>
              <a:rPr lang="ru-RU" b="1" dirty="0" smtClean="0">
                <a:solidFill>
                  <a:srgbClr val="C00000"/>
                </a:solidFill>
                <a:effectLst>
                  <a:outerShdw blurRad="38100" dist="38100" dir="2700000" algn="tl">
                    <a:srgbClr val="000000">
                      <a:alpha val="43137"/>
                    </a:srgbClr>
                  </a:outerShdw>
                </a:effectLst>
                <a:latin typeface="Arial "/>
              </a:rPr>
              <a:t> стоимостью </a:t>
            </a:r>
            <a:r>
              <a:rPr lang="ru-RU" b="1" dirty="0">
                <a:solidFill>
                  <a:srgbClr val="C00000"/>
                </a:solidFill>
                <a:effectLst>
                  <a:outerShdw blurRad="38100" dist="38100" dir="2700000" algn="tl">
                    <a:srgbClr val="000000">
                      <a:alpha val="43137"/>
                    </a:srgbClr>
                  </a:outerShdw>
                </a:effectLst>
                <a:latin typeface="Arial "/>
              </a:rPr>
              <a:t>в 3 трлн рублей, а это 15% всего бюджета страны!</a:t>
            </a:r>
          </a:p>
          <a:p>
            <a:pPr>
              <a:spcBef>
                <a:spcPts val="0"/>
              </a:spcBef>
              <a:tabLst>
                <a:tab pos="0" algn="l"/>
              </a:tabLst>
              <a:defRPr/>
            </a:pPr>
            <a:endParaRPr lang="ru-RU" sz="2000" b="1" dirty="0" smtClean="0">
              <a:solidFill>
                <a:schemeClr val="bg2">
                  <a:lumMod val="10000"/>
                </a:schemeClr>
              </a:solidFill>
              <a:latin typeface="Arial "/>
            </a:endParaRPr>
          </a:p>
          <a:p>
            <a:pPr algn="ctr">
              <a:spcBef>
                <a:spcPts val="0"/>
              </a:spcBef>
              <a:tabLst>
                <a:tab pos="0" algn="l"/>
              </a:tabLst>
              <a:defRPr/>
            </a:pPr>
            <a:r>
              <a:rPr lang="ru-RU" sz="2000" b="1" dirty="0" smtClean="0">
                <a:solidFill>
                  <a:schemeClr val="bg2">
                    <a:lumMod val="10000"/>
                  </a:schemeClr>
                </a:solidFill>
                <a:latin typeface="Arial "/>
              </a:rPr>
              <a:t>Результат</a:t>
            </a:r>
            <a:r>
              <a:rPr lang="ru-RU" sz="2000" b="1" dirty="0">
                <a:solidFill>
                  <a:schemeClr val="bg2">
                    <a:lumMod val="10000"/>
                  </a:schemeClr>
                </a:solidFill>
                <a:latin typeface="Arial "/>
              </a:rPr>
              <a:t>: </a:t>
            </a:r>
            <a:r>
              <a:rPr lang="ru-RU" sz="2000" b="1" dirty="0">
                <a:solidFill>
                  <a:srgbClr val="C00000"/>
                </a:solidFill>
                <a:effectLst>
                  <a:outerShdw blurRad="38100" dist="38100" dir="2700000" algn="tl">
                    <a:srgbClr val="000000">
                      <a:alpha val="43137"/>
                    </a:srgbClr>
                  </a:outerShdw>
                </a:effectLst>
                <a:latin typeface="Arial "/>
              </a:rPr>
              <a:t>отходы будут продолжать </a:t>
            </a:r>
            <a:r>
              <a:rPr lang="ru-RU" sz="2000" b="1" dirty="0" smtClean="0">
                <a:solidFill>
                  <a:srgbClr val="C00000"/>
                </a:solidFill>
                <a:effectLst>
                  <a:outerShdw blurRad="38100" dist="38100" dir="2700000" algn="tl">
                    <a:srgbClr val="000000">
                      <a:alpha val="43137"/>
                    </a:srgbClr>
                  </a:outerShdw>
                </a:effectLst>
                <a:latin typeface="Arial "/>
              </a:rPr>
              <a:t>накапливаться практически теми же темпами!</a:t>
            </a:r>
            <a:endParaRPr lang="ru-RU" sz="2000" b="1" dirty="0">
              <a:solidFill>
                <a:srgbClr val="C00000"/>
              </a:solidFill>
              <a:effectLst>
                <a:outerShdw blurRad="38100" dist="38100" dir="2700000" algn="tl">
                  <a:srgbClr val="000000">
                    <a:alpha val="43137"/>
                  </a:srgbClr>
                </a:outerShdw>
              </a:effectLst>
              <a:latin typeface="Arial "/>
            </a:endParaRPr>
          </a:p>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36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4</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170151"/>
            <a:ext cx="7992888" cy="4878259"/>
          </a:xfrm>
          <a:prstGeom prst="rect">
            <a:avLst/>
          </a:prstGeom>
        </p:spPr>
        <p:txBody>
          <a:bodyPr wrap="square">
            <a:spAutoFit/>
          </a:bodyPr>
          <a:lstStyle/>
          <a:p>
            <a:pPr lvl="0">
              <a:tabLst>
                <a:tab pos="0" algn="l"/>
              </a:tabLst>
              <a:defRPr/>
            </a:pPr>
            <a:r>
              <a:rPr lang="ru-RU" sz="1600" dirty="0">
                <a:solidFill>
                  <a:srgbClr val="C00000"/>
                </a:solidFill>
                <a:effectLst>
                  <a:outerShdw blurRad="38100" dist="38100" dir="2700000" algn="tl">
                    <a:srgbClr val="000000">
                      <a:alpha val="43137"/>
                    </a:srgbClr>
                  </a:outerShdw>
                </a:effectLst>
                <a:latin typeface="Arial "/>
                <a:cs typeface="Arial" pitchFamily="34" charset="0"/>
              </a:rPr>
              <a:t>На рынке полно предложений технологий и оборудования по утилизации и переработке отходов и куча всяких платформ</a:t>
            </a:r>
          </a:p>
          <a:p>
            <a:pPr lvl="0"/>
            <a:endParaRPr lang="ru-RU" sz="1400" b="1" dirty="0">
              <a:solidFill>
                <a:srgbClr val="C00000"/>
              </a:solidFill>
              <a:latin typeface="Arial "/>
            </a:endParaRPr>
          </a:p>
          <a:p>
            <a:pPr lvl="0"/>
            <a:r>
              <a:rPr lang="ru-RU" sz="1400" dirty="0">
                <a:solidFill>
                  <a:prstClr val="black"/>
                </a:solidFill>
                <a:latin typeface="Arial" panose="020B0604020202020204" pitchFamily="34" charset="0"/>
                <a:cs typeface="Arial" panose="020B0604020202020204" pitchFamily="34" charset="0"/>
              </a:rPr>
              <a:t>Реально с</a:t>
            </a:r>
            <a:r>
              <a:rPr lang="ru-RU" altLang="ru-RU" sz="1400" dirty="0">
                <a:solidFill>
                  <a:prstClr val="black"/>
                </a:solidFill>
                <a:latin typeface="Arial" panose="020B0604020202020204" pitchFamily="34" charset="0"/>
                <a:cs typeface="Arial" panose="020B0604020202020204" pitchFamily="34" charset="0"/>
              </a:rPr>
              <a:t>егодня на рынке в России предлагаются </a:t>
            </a:r>
          </a:p>
          <a:p>
            <a:pPr lvl="0"/>
            <a:r>
              <a:rPr lang="ru-RU" altLang="ru-RU" sz="1400" dirty="0">
                <a:solidFill>
                  <a:prstClr val="black"/>
                </a:solidFill>
                <a:latin typeface="Arial" panose="020B0604020202020204" pitchFamily="34" charset="0"/>
                <a:cs typeface="Arial" panose="020B0604020202020204" pitchFamily="34" charset="0"/>
              </a:rPr>
              <a:t>два типа установок по утилизации </a:t>
            </a:r>
          </a:p>
          <a:p>
            <a:pPr lvl="0"/>
            <a:r>
              <a:rPr lang="ru-RU" altLang="ru-RU" sz="1400" dirty="0">
                <a:solidFill>
                  <a:prstClr val="black"/>
                </a:solidFill>
                <a:latin typeface="Arial" panose="020B0604020202020204" pitchFamily="34" charset="0"/>
                <a:cs typeface="Arial" panose="020B0604020202020204" pitchFamily="34" charset="0"/>
              </a:rPr>
              <a:t>твёрдых бытовых отходов (ТБО), </a:t>
            </a:r>
          </a:p>
          <a:p>
            <a:pPr lvl="0"/>
            <a:r>
              <a:rPr lang="ru-RU" altLang="ru-RU" sz="1400" dirty="0">
                <a:solidFill>
                  <a:prstClr val="black"/>
                </a:solidFill>
                <a:latin typeface="Arial" panose="020B0604020202020204" pitchFamily="34" charset="0"/>
                <a:cs typeface="Arial" panose="020B0604020202020204" pitchFamily="34" charset="0"/>
              </a:rPr>
              <a:t>а также органических, медицинских, </a:t>
            </a:r>
          </a:p>
          <a:p>
            <a:pPr lvl="0"/>
            <a:r>
              <a:rPr lang="ru-RU" altLang="ru-RU" sz="1400" dirty="0">
                <a:solidFill>
                  <a:prstClr val="black"/>
                </a:solidFill>
                <a:latin typeface="Arial" panose="020B0604020202020204" pitchFamily="34" charset="0"/>
                <a:cs typeface="Arial" panose="020B0604020202020204" pitchFamily="34" charset="0"/>
              </a:rPr>
              <a:t>отходов  нефтепереработки и пр.</a:t>
            </a:r>
          </a:p>
          <a:p>
            <a:pPr lvl="0"/>
            <a:r>
              <a:rPr lang="ru-RU" altLang="ru-RU" sz="1400" dirty="0">
                <a:solidFill>
                  <a:prstClr val="black"/>
                </a:solidFill>
                <a:latin typeface="Arial" panose="020B0604020202020204" pitchFamily="34" charset="0"/>
                <a:cs typeface="Arial" panose="020B0604020202020204" pitchFamily="34" charset="0"/>
              </a:rPr>
              <a:t>– это фактически </a:t>
            </a:r>
            <a:r>
              <a:rPr lang="ru-RU" altLang="ru-RU" sz="1400" b="1" dirty="0">
                <a:solidFill>
                  <a:prstClr val="black"/>
                </a:solidFill>
                <a:latin typeface="Arial" panose="020B0604020202020204" pitchFamily="34" charset="0"/>
                <a:cs typeface="Arial" panose="020B0604020202020204" pitchFamily="34" charset="0"/>
              </a:rPr>
              <a:t>закрытые печи</a:t>
            </a:r>
          </a:p>
          <a:p>
            <a:pPr lvl="0"/>
            <a:r>
              <a:rPr lang="ru-RU" altLang="ru-RU" sz="1400" b="1" dirty="0">
                <a:solidFill>
                  <a:prstClr val="black"/>
                </a:solidFill>
                <a:latin typeface="Arial" panose="020B0604020202020204" pitchFamily="34" charset="0"/>
                <a:cs typeface="Arial" panose="020B0604020202020204" pitchFamily="34" charset="0"/>
              </a:rPr>
              <a:t>   крематоры</a:t>
            </a:r>
            <a:r>
              <a:rPr lang="ru-RU" altLang="ru-RU" sz="1400" dirty="0">
                <a:solidFill>
                  <a:prstClr val="black"/>
                </a:solidFill>
                <a:latin typeface="Arial" panose="020B0604020202020204" pitchFamily="34" charset="0"/>
                <a:cs typeface="Arial" panose="020B0604020202020204" pitchFamily="34" charset="0"/>
              </a:rPr>
              <a:t> </a:t>
            </a:r>
          </a:p>
          <a:p>
            <a:pPr lvl="0"/>
            <a:r>
              <a:rPr lang="ru-RU" altLang="ru-RU" sz="1400" dirty="0">
                <a:solidFill>
                  <a:prstClr val="black"/>
                </a:solidFill>
                <a:latin typeface="Arial" panose="020B0604020202020204" pitchFamily="34" charset="0"/>
                <a:cs typeface="Arial" panose="020B0604020202020204" pitchFamily="34" charset="0"/>
              </a:rPr>
              <a:t>и </a:t>
            </a:r>
            <a:r>
              <a:rPr lang="ru-RU" altLang="ru-RU" sz="1400" b="1" dirty="0" err="1">
                <a:solidFill>
                  <a:prstClr val="black"/>
                </a:solidFill>
                <a:latin typeface="Arial" panose="020B0604020202020204" pitchFamily="34" charset="0"/>
                <a:cs typeface="Arial" panose="020B0604020202020204" pitchFamily="34" charset="0"/>
              </a:rPr>
              <a:t>инсинераторы</a:t>
            </a:r>
            <a:r>
              <a:rPr lang="ru-RU" altLang="ru-RU" sz="1400" b="1" dirty="0">
                <a:solidFill>
                  <a:prstClr val="black"/>
                </a:solidFill>
                <a:latin typeface="Arial" panose="020B0604020202020204" pitchFamily="34" charset="0"/>
                <a:cs typeface="Arial" panose="020B0604020202020204" pitchFamily="34" charset="0"/>
              </a:rPr>
              <a:t>  </a:t>
            </a:r>
          </a:p>
          <a:p>
            <a:pPr lvl="0"/>
            <a:r>
              <a:rPr lang="ru-RU" altLang="ru-RU" sz="1400" dirty="0">
                <a:solidFill>
                  <a:prstClr val="black"/>
                </a:solidFill>
                <a:latin typeface="Arial" panose="020B0604020202020204" pitchFamily="34" charset="0"/>
                <a:cs typeface="Arial" panose="020B0604020202020204" pitchFamily="34" charset="0"/>
              </a:rPr>
              <a:t>(отличаются обязательным наличием камеры </a:t>
            </a:r>
            <a:r>
              <a:rPr lang="ru-RU" altLang="ru-RU" sz="1400" dirty="0" err="1">
                <a:solidFill>
                  <a:prstClr val="black"/>
                </a:solidFill>
                <a:latin typeface="Arial" panose="020B0604020202020204" pitchFamily="34" charset="0"/>
                <a:cs typeface="Arial" panose="020B0604020202020204" pitchFamily="34" charset="0"/>
              </a:rPr>
              <a:t>дожига</a:t>
            </a:r>
            <a:r>
              <a:rPr lang="ru-RU" altLang="ru-RU" sz="1400" dirty="0">
                <a:solidFill>
                  <a:prstClr val="black"/>
                </a:solidFill>
                <a:latin typeface="Arial" panose="020B0604020202020204" pitchFamily="34" charset="0"/>
                <a:cs typeface="Arial" panose="020B0604020202020204" pitchFamily="34" charset="0"/>
              </a:rPr>
              <a:t>). </a:t>
            </a:r>
          </a:p>
          <a:p>
            <a:pPr lvl="0">
              <a:spcBef>
                <a:spcPts val="600"/>
              </a:spcBef>
            </a:pPr>
            <a:r>
              <a:rPr lang="ru-RU" altLang="ru-RU" sz="1400" dirty="0">
                <a:solidFill>
                  <a:prstClr val="black"/>
                </a:solidFill>
                <a:latin typeface="Arial" panose="020B0604020202020204" pitchFamily="34" charset="0"/>
                <a:cs typeface="Arial" panose="020B0604020202020204" pitchFamily="34" charset="0"/>
              </a:rPr>
              <a:t>И те, и другие сжигают отходы </a:t>
            </a:r>
            <a:r>
              <a:rPr lang="ru-RU" altLang="ru-RU" sz="1400" b="1" dirty="0">
                <a:solidFill>
                  <a:prstClr val="black"/>
                </a:solidFill>
                <a:latin typeface="Arial" panose="020B0604020202020204" pitchFamily="34" charset="0"/>
                <a:cs typeface="Arial" panose="020B0604020202020204" pitchFamily="34" charset="0"/>
              </a:rPr>
              <a:t>на газовых горелках или на дизтопливе, процесс циклический, температура сжигания 850 – 900 </a:t>
            </a:r>
            <a:r>
              <a:rPr lang="ru-RU" altLang="ru-RU" sz="1400" b="1" dirty="0" err="1">
                <a:solidFill>
                  <a:prstClr val="black"/>
                </a:solidFill>
                <a:latin typeface="Arial" panose="020B0604020202020204" pitchFamily="34" charset="0"/>
                <a:cs typeface="Arial" panose="020B0604020202020204" pitchFamily="34" charset="0"/>
              </a:rPr>
              <a:t>градС</a:t>
            </a:r>
            <a:r>
              <a:rPr lang="ru-RU" altLang="ru-RU" sz="1400" dirty="0">
                <a:solidFill>
                  <a:prstClr val="black"/>
                </a:solidFill>
                <a:latin typeface="Arial" panose="020B0604020202020204" pitchFamily="34" charset="0"/>
                <a:cs typeface="Arial" panose="020B0604020202020204" pitchFamily="34" charset="0"/>
              </a:rPr>
              <a:t>, при этом практически все производители декларируют, что у них с ПДК исходящих газов всё в норме. </a:t>
            </a:r>
          </a:p>
          <a:p>
            <a:pPr lvl="0">
              <a:spcBef>
                <a:spcPts val="600"/>
              </a:spcBef>
              <a:spcAft>
                <a:spcPts val="600"/>
              </a:spcAft>
            </a:pPr>
            <a:r>
              <a:rPr lang="ru-RU" altLang="ru-RU" sz="1400" dirty="0">
                <a:solidFill>
                  <a:prstClr val="black"/>
                </a:solidFill>
                <a:latin typeface="Arial" panose="020B0604020202020204" pitchFamily="34" charset="0"/>
                <a:cs typeface="Arial" panose="020B0604020202020204" pitchFamily="34" charset="0"/>
              </a:rPr>
              <a:t>Хотя согласно рекомендациям Еврокомиссии температура должна быть не меньше 1200 </a:t>
            </a:r>
            <a:r>
              <a:rPr lang="ru-RU" altLang="ru-RU" sz="1400" dirty="0" err="1">
                <a:solidFill>
                  <a:prstClr val="black"/>
                </a:solidFill>
                <a:latin typeface="Arial" panose="020B0604020202020204" pitchFamily="34" charset="0"/>
                <a:cs typeface="Arial" panose="020B0604020202020204" pitchFamily="34" charset="0"/>
              </a:rPr>
              <a:t>градС</a:t>
            </a:r>
            <a:r>
              <a:rPr lang="ru-RU" altLang="ru-RU" sz="1400" dirty="0">
                <a:solidFill>
                  <a:prstClr val="black"/>
                </a:solidFill>
                <a:latin typeface="Arial" panose="020B0604020202020204" pitchFamily="34" charset="0"/>
                <a:cs typeface="Arial" panose="020B0604020202020204" pitchFamily="34" charset="0"/>
              </a:rPr>
              <a:t> в течение не меньше чем 2 секунд, что гарантирует отсутствие в исходящих газах </a:t>
            </a:r>
            <a:r>
              <a:rPr lang="ru-RU" altLang="ru-RU" sz="1400" dirty="0" err="1">
                <a:solidFill>
                  <a:prstClr val="black"/>
                </a:solidFill>
                <a:latin typeface="Arial" panose="020B0604020202020204" pitchFamily="34" charset="0"/>
                <a:cs typeface="Arial" panose="020B0604020202020204" pitchFamily="34" charset="0"/>
              </a:rPr>
              <a:t>диоксинов</a:t>
            </a:r>
            <a:r>
              <a:rPr lang="ru-RU" altLang="ru-RU" sz="1400" dirty="0">
                <a:solidFill>
                  <a:prstClr val="black"/>
                </a:solidFill>
                <a:latin typeface="Arial" panose="020B0604020202020204" pitchFamily="34" charset="0"/>
                <a:cs typeface="Arial" panose="020B0604020202020204" pitchFamily="34" charset="0"/>
              </a:rPr>
              <a:t> и фуллеренов (вредных углеродных соединений).</a:t>
            </a:r>
          </a:p>
          <a:p>
            <a:pPr lvl="0" algn="ctr">
              <a:tabLst>
                <a:tab pos="0" algn="l"/>
              </a:tabLst>
              <a:defRPr/>
            </a:pPr>
            <a:r>
              <a:rPr lang="ru-RU" sz="2000" b="1" dirty="0">
                <a:solidFill>
                  <a:srgbClr val="E3DED1">
                    <a:lumMod val="10000"/>
                  </a:srgbClr>
                </a:solidFill>
                <a:latin typeface="Arial "/>
              </a:rPr>
              <a:t>Вывод: </a:t>
            </a:r>
            <a:r>
              <a:rPr lang="ru-RU" sz="2000" b="1" dirty="0">
                <a:solidFill>
                  <a:srgbClr val="C00000"/>
                </a:solidFill>
                <a:effectLst>
                  <a:outerShdw blurRad="38100" dist="38100" dir="2700000" algn="tl">
                    <a:srgbClr val="000000">
                      <a:alpha val="43137"/>
                    </a:srgbClr>
                  </a:outerShdw>
                </a:effectLst>
                <a:latin typeface="Arial "/>
              </a:rPr>
              <a:t>экологически чистых технологий на рынке России  практически нет! </a:t>
            </a:r>
            <a:endParaRPr lang="ru-RU" sz="2400" dirty="0">
              <a:solidFill>
                <a:srgbClr val="C00000"/>
              </a:solidFill>
              <a:effectLst>
                <a:outerShdw blurRad="38100" dist="38100" dir="2700000" algn="tl">
                  <a:srgbClr val="000000">
                    <a:alpha val="43137"/>
                  </a:srgbClr>
                </a:outerShdw>
              </a:effectLst>
            </a:endParaRPr>
          </a:p>
        </p:txBody>
      </p:sp>
      <p:pic>
        <p:nvPicPr>
          <p:cNvPr id="7" name="Picture 7" descr="https://tdvet.ru/product_image/agrotehnika/kremator%20amtd%20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060" y="1943166"/>
            <a:ext cx="1656184" cy="1646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974200"/>
            <a:ext cx="1699062" cy="169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31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5</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1151454"/>
            <a:ext cx="7776864" cy="3477875"/>
          </a:xfrm>
          <a:prstGeom prst="rect">
            <a:avLst/>
          </a:prstGeom>
        </p:spPr>
        <p:txBody>
          <a:bodyPr wrap="square">
            <a:spAutoFit/>
          </a:bodyPr>
          <a:lstStyle/>
          <a:p>
            <a:pPr lvl="0">
              <a:spcAft>
                <a:spcPts val="600"/>
              </a:spcAft>
              <a:tabLst>
                <a:tab pos="0" algn="l"/>
              </a:tabLst>
              <a:defRPr/>
            </a:pPr>
            <a:r>
              <a:rPr lang="ru-RU" sz="1400" b="1" dirty="0">
                <a:solidFill>
                  <a:srgbClr val="5C7C38"/>
                </a:solidFill>
                <a:effectLst>
                  <a:outerShdw blurRad="38100" dist="38100" dir="2700000" algn="tl">
                    <a:srgbClr val="000000">
                      <a:alpha val="43137"/>
                    </a:srgbClr>
                  </a:outerShdw>
                </a:effectLst>
                <a:latin typeface="Arial "/>
                <a:cs typeface="Arial" pitchFamily="34" charset="0"/>
              </a:rPr>
              <a:t>Это не значит, что в России  альтернативных технологий нет в природе – они есть, но вывод их на рынок сопряжён                                                                                             с большими трудностями.</a:t>
            </a:r>
          </a:p>
          <a:p>
            <a:pPr lvl="0">
              <a:tabLst>
                <a:tab pos="0" algn="l"/>
              </a:tabLst>
              <a:defRPr/>
            </a:pPr>
            <a:r>
              <a:rPr lang="ru-RU" sz="1400" dirty="0">
                <a:solidFill>
                  <a:prstClr val="black"/>
                </a:solidFill>
                <a:latin typeface="Arial "/>
                <a:cs typeface="Arial" pitchFamily="34" charset="0"/>
              </a:rPr>
              <a:t>Остановлюсь на одном примере – </a:t>
            </a:r>
          </a:p>
          <a:p>
            <a:pPr lvl="0">
              <a:tabLst>
                <a:tab pos="0" algn="l"/>
              </a:tabLst>
              <a:defRPr/>
            </a:pPr>
            <a:r>
              <a:rPr lang="ru-RU" sz="1400" b="1" dirty="0">
                <a:solidFill>
                  <a:prstClr val="black"/>
                </a:solidFill>
                <a:latin typeface="Arial "/>
                <a:cs typeface="Arial" pitchFamily="34" charset="0"/>
              </a:rPr>
              <a:t>Установка экологически чистой утилизации  УТ-0,1</a:t>
            </a:r>
          </a:p>
          <a:p>
            <a:pPr lvl="0">
              <a:tabLst>
                <a:tab pos="0" algn="l"/>
              </a:tabLst>
              <a:defRPr/>
            </a:pPr>
            <a:r>
              <a:rPr lang="ru-RU" sz="1400" b="1" dirty="0">
                <a:solidFill>
                  <a:prstClr val="black"/>
                </a:solidFill>
                <a:latin typeface="Arial "/>
                <a:cs typeface="Arial" pitchFamily="34" charset="0"/>
              </a:rPr>
              <a:t>органических отходов, на основе метода </a:t>
            </a:r>
          </a:p>
          <a:p>
            <a:pPr lvl="0">
              <a:tabLst>
                <a:tab pos="0" algn="l"/>
              </a:tabLst>
              <a:defRPr/>
            </a:pPr>
            <a:r>
              <a:rPr lang="ru-RU" sz="1400" b="1" dirty="0">
                <a:solidFill>
                  <a:prstClr val="black"/>
                </a:solidFill>
                <a:latin typeface="Arial "/>
                <a:cs typeface="Arial" pitchFamily="34" charset="0"/>
              </a:rPr>
              <a:t>двухэтапного сверхадиабатического </a:t>
            </a:r>
          </a:p>
          <a:p>
            <a:pPr lvl="0">
              <a:tabLst>
                <a:tab pos="0" algn="l"/>
              </a:tabLst>
              <a:defRPr/>
            </a:pPr>
            <a:r>
              <a:rPr lang="ru-RU" sz="1400" b="1" dirty="0">
                <a:solidFill>
                  <a:prstClr val="black"/>
                </a:solidFill>
                <a:latin typeface="Arial "/>
                <a:cs typeface="Arial" pitchFamily="34" charset="0"/>
              </a:rPr>
              <a:t>фильтрационного горения</a:t>
            </a:r>
            <a:r>
              <a:rPr lang="ru-RU" sz="1400" dirty="0">
                <a:solidFill>
                  <a:prstClr val="black"/>
                </a:solidFill>
                <a:latin typeface="Arial "/>
                <a:cs typeface="Arial" pitchFamily="34" charset="0"/>
              </a:rPr>
              <a:t>, </a:t>
            </a:r>
          </a:p>
          <a:p>
            <a:pPr lvl="0">
              <a:tabLst>
                <a:tab pos="0" algn="l"/>
              </a:tabLst>
              <a:defRPr/>
            </a:pPr>
            <a:r>
              <a:rPr lang="ru-RU" sz="1400" dirty="0">
                <a:solidFill>
                  <a:prstClr val="black"/>
                </a:solidFill>
                <a:latin typeface="Arial "/>
                <a:cs typeface="Arial" pitchFamily="34" charset="0"/>
              </a:rPr>
              <a:t>который разработан учёными Института проблем </a:t>
            </a:r>
          </a:p>
          <a:p>
            <a:pPr lvl="0">
              <a:tabLst>
                <a:tab pos="0" algn="l"/>
              </a:tabLst>
              <a:defRPr/>
            </a:pPr>
            <a:r>
              <a:rPr lang="ru-RU" sz="1400" dirty="0">
                <a:solidFill>
                  <a:prstClr val="black"/>
                </a:solidFill>
                <a:latin typeface="Arial "/>
                <a:cs typeface="Arial" pitchFamily="34" charset="0"/>
              </a:rPr>
              <a:t>химической физики РАН ещё в 2001 году.</a:t>
            </a:r>
          </a:p>
          <a:p>
            <a:pPr lvl="0">
              <a:spcBef>
                <a:spcPts val="600"/>
              </a:spcBef>
              <a:spcAft>
                <a:spcPts val="600"/>
              </a:spcAft>
              <a:tabLst>
                <a:tab pos="0" algn="l"/>
              </a:tabLst>
              <a:defRPr/>
            </a:pPr>
            <a:r>
              <a:rPr lang="ru-RU" sz="1400" dirty="0" err="1">
                <a:solidFill>
                  <a:prstClr val="black"/>
                </a:solidFill>
                <a:latin typeface="Arial "/>
                <a:cs typeface="Arial" pitchFamily="34" charset="0"/>
              </a:rPr>
              <a:t>Инновационность</a:t>
            </a:r>
            <a:r>
              <a:rPr lang="ru-RU" sz="1400" dirty="0">
                <a:solidFill>
                  <a:prstClr val="black"/>
                </a:solidFill>
                <a:latin typeface="Arial "/>
                <a:cs typeface="Arial" pitchFamily="34" charset="0"/>
              </a:rPr>
              <a:t> современной установки –                                                                              в модернизированной конструкции, позволившей                                                     </a:t>
            </a:r>
            <a:r>
              <a:rPr lang="ru-RU" sz="1400" dirty="0" smtClean="0">
                <a:solidFill>
                  <a:prstClr val="black"/>
                </a:solidFill>
                <a:latin typeface="Arial "/>
                <a:cs typeface="Arial" pitchFamily="34" charset="0"/>
              </a:rPr>
              <a:t>      уменьшить </a:t>
            </a:r>
            <a:r>
              <a:rPr lang="ru-RU" sz="1400" dirty="0">
                <a:solidFill>
                  <a:prstClr val="black"/>
                </a:solidFill>
                <a:latin typeface="Arial "/>
                <a:cs typeface="Arial" pitchFamily="34" charset="0"/>
              </a:rPr>
              <a:t>в разы её габариты и предложить рынку линейку Установок с объёмом реактора </a:t>
            </a:r>
            <a:r>
              <a:rPr lang="ru-RU" sz="1400" b="1" dirty="0">
                <a:solidFill>
                  <a:prstClr val="black"/>
                </a:solidFill>
                <a:latin typeface="Arial "/>
                <a:cs typeface="Arial" pitchFamily="34" charset="0"/>
              </a:rPr>
              <a:t>от 0,1 куб м, до 2,0 куб м </a:t>
            </a:r>
            <a:r>
              <a:rPr lang="ru-RU" sz="1400" dirty="0">
                <a:solidFill>
                  <a:prstClr val="black"/>
                </a:solidFill>
                <a:latin typeface="Arial "/>
                <a:cs typeface="Arial" pitchFamily="34" charset="0"/>
              </a:rPr>
              <a:t>с непрерывным циклом работы, закрытым рабочим объёмом, без внешнего топлива, с уменьшением объёма </a:t>
            </a:r>
            <a:r>
              <a:rPr lang="ru-RU" sz="1400" b="1" dirty="0">
                <a:solidFill>
                  <a:srgbClr val="C00000"/>
                </a:solidFill>
                <a:latin typeface="Arial "/>
                <a:cs typeface="Arial" pitchFamily="34" charset="0"/>
              </a:rPr>
              <a:t>зольного остатка в 30-40 раз</a:t>
            </a:r>
            <a:endParaRPr lang="ru-RU" dirty="0">
              <a:solidFill>
                <a:srgbClr val="C00000"/>
              </a:solidFill>
              <a:effectLst>
                <a:outerShdw blurRad="38100" dist="38100" dir="2700000" algn="tl">
                  <a:srgbClr val="000000">
                    <a:alpha val="43137"/>
                  </a:srgbClr>
                </a:outerShdw>
              </a:effectLst>
              <a:latin typeface="Arial "/>
              <a:cs typeface="Arial" pitchFamily="34" charset="0"/>
            </a:endParaRPr>
          </a:p>
        </p:txBody>
      </p:sp>
      <p:pic>
        <p:nvPicPr>
          <p:cNvPr id="7" name="Рисунок 6">
            <a:extLst>
              <a:ext uri="{FF2B5EF4-FFF2-40B4-BE49-F238E27FC236}">
                <a16:creationId xmlns:a16="http://schemas.microsoft.com/office/drawing/2014/main" xmlns="" id="{B522BA1A-22E8-4836-AE48-89F6198DBFEE}"/>
              </a:ext>
            </a:extLst>
          </p:cNvPr>
          <p:cNvPicPr>
            <a:picLocks noChangeAspect="1"/>
          </p:cNvPicPr>
          <p:nvPr/>
        </p:nvPicPr>
        <p:blipFill rotWithShape="1">
          <a:blip r:embed="rId4" cstate="print">
            <a:alphaModFix/>
            <a:extLst>
              <a:ext uri="{BEBA8EAE-BF5A-486C-A8C5-ECC9F3942E4B}">
                <a14:imgProps xmlns:a14="http://schemas.microsoft.com/office/drawing/2010/main">
                  <a14:imgLayer r:embed="rId5">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5652120" y="1772816"/>
            <a:ext cx="2165486" cy="184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797152"/>
            <a:ext cx="2033166" cy="137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descr="C:\Users\Work\AppData\Local\Microsoft\Windows\INetCache\Content.Word\скрин утилизатор раскадровка _04.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1" y="4797152"/>
            <a:ext cx="1937917" cy="1314475"/>
          </a:xfrm>
          <a:prstGeom prst="rect">
            <a:avLst/>
          </a:prstGeom>
          <a:noFill/>
          <a:ln>
            <a:noFill/>
          </a:ln>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797152"/>
            <a:ext cx="2002613" cy="13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74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6</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1198860"/>
            <a:ext cx="7776864" cy="5139869"/>
          </a:xfrm>
          <a:prstGeom prst="rect">
            <a:avLst/>
          </a:prstGeom>
        </p:spPr>
        <p:txBody>
          <a:bodyPr wrap="square">
            <a:spAutoFit/>
          </a:bodyPr>
          <a:lstStyle/>
          <a:p>
            <a:pPr lvl="0">
              <a:tabLst>
                <a:tab pos="0" algn="l"/>
              </a:tabLst>
              <a:defRPr/>
            </a:pPr>
            <a:r>
              <a:rPr lang="ru-RU" b="1" dirty="0">
                <a:solidFill>
                  <a:srgbClr val="C00000"/>
                </a:solidFill>
                <a:latin typeface="Arial "/>
                <a:cs typeface="Arial" pitchFamily="34" charset="0"/>
              </a:rPr>
              <a:t>На рынке куча всяких платформ… </a:t>
            </a:r>
          </a:p>
          <a:p>
            <a:pPr marL="285750" lvl="0" indent="-285750">
              <a:buFont typeface="Arial" panose="020B0604020202020204" pitchFamily="34" charset="0"/>
              <a:buChar char="•"/>
              <a:tabLst>
                <a:tab pos="0" algn="l"/>
              </a:tabLst>
              <a:defRPr/>
            </a:pPr>
            <a:r>
              <a:rPr lang="ru-RU" sz="1600" b="1" dirty="0">
                <a:solidFill>
                  <a:prstClr val="black"/>
                </a:solidFill>
              </a:rPr>
              <a:t>Платформа «ТКО-</a:t>
            </a:r>
            <a:r>
              <a:rPr lang="ru-RU" sz="1600" b="1" dirty="0" err="1">
                <a:solidFill>
                  <a:prstClr val="black"/>
                </a:solidFill>
              </a:rPr>
              <a:t>Информ</a:t>
            </a:r>
            <a:r>
              <a:rPr lang="ru-RU" sz="1600" b="1" dirty="0">
                <a:solidFill>
                  <a:prstClr val="black"/>
                </a:solidFill>
              </a:rPr>
              <a:t>» - </a:t>
            </a:r>
            <a:r>
              <a:rPr lang="ru-RU" sz="1600" dirty="0">
                <a:solidFill>
                  <a:prstClr val="black"/>
                </a:solidFill>
              </a:rPr>
              <a:t>управление в сфере обращения с отходами. </a:t>
            </a:r>
          </a:p>
          <a:p>
            <a:pPr marL="285750" lvl="0" indent="-285750">
              <a:buFont typeface="Arial" panose="020B0604020202020204" pitchFamily="34" charset="0"/>
              <a:buChar char="•"/>
            </a:pPr>
            <a:r>
              <a:rPr lang="ru-RU" sz="1600" b="1" dirty="0">
                <a:solidFill>
                  <a:prstClr val="black"/>
                </a:solidFill>
              </a:rPr>
              <a:t>АИС «Отходы»</a:t>
            </a:r>
            <a:r>
              <a:rPr lang="ru-RU" sz="1600" dirty="0">
                <a:solidFill>
                  <a:prstClr val="black"/>
                </a:solidFill>
              </a:rPr>
              <a:t> - вопросы комплексной автоматизации и мониторинга бизнес-процессов в отрасли для органов власти, региональных операторов, компаний по транспортированию, объектов инфраструктуры.</a:t>
            </a:r>
          </a:p>
          <a:p>
            <a:pPr marL="285750" lvl="0" indent="-285750">
              <a:buFont typeface="Arial" panose="020B0604020202020204" pitchFamily="34" charset="0"/>
              <a:buChar char="•"/>
            </a:pPr>
            <a:r>
              <a:rPr lang="ru-RU" sz="1600" b="1" dirty="0">
                <a:solidFill>
                  <a:prstClr val="black"/>
                </a:solidFill>
              </a:rPr>
              <a:t>АИС «Отходы-Региональный оператор» - </a:t>
            </a:r>
            <a:r>
              <a:rPr lang="ru-RU" sz="1600" dirty="0">
                <a:solidFill>
                  <a:prstClr val="black"/>
                </a:solidFill>
              </a:rPr>
              <a:t>управление производственной деятельностью предприятий – операторов в сфере обращения с отходами. </a:t>
            </a:r>
          </a:p>
          <a:p>
            <a:pPr marL="285750" lvl="0" indent="-285750">
              <a:buFont typeface="Arial" panose="020B0604020202020204" pitchFamily="34" charset="0"/>
              <a:buChar char="•"/>
            </a:pPr>
            <a:r>
              <a:rPr lang="ru-RU" sz="1600" b="1" dirty="0">
                <a:solidFill>
                  <a:prstClr val="black"/>
                </a:solidFill>
              </a:rPr>
              <a:t>АИС «Отходы-Транспортирование» - </a:t>
            </a:r>
            <a:r>
              <a:rPr lang="ru-RU" sz="1600" dirty="0">
                <a:solidFill>
                  <a:prstClr val="black"/>
                </a:solidFill>
              </a:rPr>
              <a:t>управлению предприятиями ЖКХ по вывозу и утилизации отходов. </a:t>
            </a:r>
          </a:p>
          <a:p>
            <a:pPr marL="285750" lvl="0" indent="-285750">
              <a:buFont typeface="Arial" panose="020B0604020202020204" pitchFamily="34" charset="0"/>
              <a:buChar char="•"/>
            </a:pPr>
            <a:r>
              <a:rPr lang="ru-RU" sz="1600" b="1" dirty="0">
                <a:solidFill>
                  <a:prstClr val="black"/>
                </a:solidFill>
              </a:rPr>
              <a:t>АИС «Отходы-Инфраструктура» - </a:t>
            </a:r>
            <a:r>
              <a:rPr lang="ru-RU" sz="1600" dirty="0">
                <a:solidFill>
                  <a:prstClr val="black"/>
                </a:solidFill>
              </a:rPr>
              <a:t>учет и контроль размещения отходов на инфраструктурных объектах. </a:t>
            </a:r>
          </a:p>
          <a:p>
            <a:pPr marL="285750" lvl="0" indent="-285750">
              <a:buFont typeface="Arial" panose="020B0604020202020204" pitchFamily="34" charset="0"/>
              <a:buChar char="•"/>
            </a:pPr>
            <a:r>
              <a:rPr lang="ru-RU" sz="1600" b="1" dirty="0">
                <a:solidFill>
                  <a:prstClr val="black"/>
                </a:solidFill>
              </a:rPr>
              <a:t>АИС «Отходы-мониторинг» - </a:t>
            </a:r>
            <a:r>
              <a:rPr lang="ru-RU" sz="1600" dirty="0">
                <a:solidFill>
                  <a:prstClr val="black"/>
                </a:solidFill>
              </a:rPr>
              <a:t>система отраслевого мониторинга для региональных органов исполнительной власти</a:t>
            </a:r>
          </a:p>
          <a:p>
            <a:pPr lvl="0">
              <a:tabLst>
                <a:tab pos="0" algn="l"/>
              </a:tabLst>
              <a:defRPr/>
            </a:pPr>
            <a:r>
              <a:rPr lang="ru-RU" dirty="0">
                <a:solidFill>
                  <a:prstClr val="black"/>
                </a:solidFill>
                <a:latin typeface="Arial "/>
              </a:rPr>
              <a:t>… </a:t>
            </a:r>
            <a:r>
              <a:rPr lang="ru-RU" b="1" dirty="0">
                <a:solidFill>
                  <a:srgbClr val="C00000"/>
                </a:solidFill>
                <a:latin typeface="Arial "/>
                <a:cs typeface="Arial" pitchFamily="34" charset="0"/>
              </a:rPr>
              <a:t>В принципе это так, но! Посмотрите внимательно - </a:t>
            </a:r>
          </a:p>
          <a:p>
            <a:pPr lvl="0">
              <a:tabLst>
                <a:tab pos="0" algn="l"/>
              </a:tabLst>
              <a:defRPr/>
            </a:pPr>
            <a:r>
              <a:rPr lang="ru-RU" sz="1600" dirty="0">
                <a:solidFill>
                  <a:prstClr val="black"/>
                </a:solidFill>
                <a:latin typeface="Arial "/>
                <a:cs typeface="Arial" pitchFamily="34" charset="0"/>
              </a:rPr>
              <a:t>в формирующейся на наших глазах </a:t>
            </a:r>
            <a:r>
              <a:rPr lang="ru-RU" sz="1600" b="1" dirty="0">
                <a:solidFill>
                  <a:prstClr val="black"/>
                </a:solidFill>
                <a:latin typeface="Arial "/>
                <a:cs typeface="Arial" pitchFamily="34" charset="0"/>
              </a:rPr>
              <a:t>отрасли промышленности по обработке, утилизации и обезвреживанию отходов производства и потребления </a:t>
            </a:r>
            <a:r>
              <a:rPr lang="ru-RU" sz="1600" dirty="0">
                <a:solidFill>
                  <a:prstClr val="black"/>
                </a:solidFill>
                <a:latin typeface="Arial "/>
                <a:cs typeface="Arial" pitchFamily="34" charset="0"/>
              </a:rPr>
              <a:t>есть платформы </a:t>
            </a:r>
            <a:r>
              <a:rPr lang="ru-RU" sz="1600" b="1" i="1" dirty="0">
                <a:solidFill>
                  <a:srgbClr val="C00000"/>
                </a:solidFill>
                <a:latin typeface="Arial "/>
                <a:cs typeface="Arial" pitchFamily="34" charset="0"/>
              </a:rPr>
              <a:t>по учёту и контролю вывоза и утилизации, но…</a:t>
            </a:r>
          </a:p>
          <a:p>
            <a:pPr lvl="0" algn="ctr">
              <a:tabLst>
                <a:tab pos="0" algn="l"/>
              </a:tabLst>
              <a:defRPr/>
            </a:pPr>
            <a:r>
              <a:rPr lang="ru-RU" sz="1600" b="1" dirty="0">
                <a:solidFill>
                  <a:prstClr val="black"/>
                </a:solidFill>
                <a:latin typeface="Arial "/>
                <a:cs typeface="Arial" pitchFamily="34" charset="0"/>
              </a:rPr>
              <a:t>на них нет места для главных действующих лиц </a:t>
            </a:r>
          </a:p>
          <a:p>
            <a:pPr lvl="0" algn="ctr">
              <a:tabLst>
                <a:tab pos="0" algn="l"/>
              </a:tabLst>
              <a:defRPr/>
            </a:pPr>
            <a:r>
              <a:rPr lang="ru-RU" b="1" dirty="0">
                <a:solidFill>
                  <a:prstClr val="black"/>
                </a:solidFill>
                <a:latin typeface="Arial "/>
                <a:cs typeface="Arial" pitchFamily="34" charset="0"/>
              </a:rPr>
              <a:t>–  </a:t>
            </a:r>
            <a:r>
              <a:rPr lang="ru-RU" b="1" dirty="0" smtClean="0">
                <a:solidFill>
                  <a:srgbClr val="C00000"/>
                </a:solidFill>
                <a:effectLst>
                  <a:outerShdw blurRad="38100" dist="38100" dir="2700000" algn="tl">
                    <a:srgbClr val="000000">
                      <a:alpha val="43137"/>
                    </a:srgbClr>
                  </a:outerShdw>
                </a:effectLst>
                <a:latin typeface="Arial "/>
                <a:cs typeface="Arial" pitchFamily="34" charset="0"/>
              </a:rPr>
              <a:t>для</a:t>
            </a:r>
            <a:r>
              <a:rPr lang="ru-RU" b="1" dirty="0" smtClean="0">
                <a:solidFill>
                  <a:prstClr val="black"/>
                </a:solidFill>
                <a:effectLst>
                  <a:outerShdw blurRad="38100" dist="38100" dir="2700000" algn="tl">
                    <a:srgbClr val="000000">
                      <a:alpha val="43137"/>
                    </a:srgbClr>
                  </a:outerShdw>
                </a:effectLst>
                <a:latin typeface="Arial "/>
                <a:cs typeface="Arial" pitchFamily="34" charset="0"/>
              </a:rPr>
              <a:t> </a:t>
            </a:r>
            <a:r>
              <a:rPr lang="ru-RU" b="1" dirty="0" smtClean="0">
                <a:solidFill>
                  <a:srgbClr val="C00000"/>
                </a:solidFill>
                <a:effectLst>
                  <a:outerShdw blurRad="38100" dist="38100" dir="2700000" algn="tl">
                    <a:srgbClr val="000000">
                      <a:alpha val="43137"/>
                    </a:srgbClr>
                  </a:outerShdw>
                </a:effectLst>
                <a:latin typeface="Arial "/>
                <a:cs typeface="Arial" pitchFamily="34" charset="0"/>
              </a:rPr>
              <a:t>разработчиков </a:t>
            </a:r>
            <a:r>
              <a:rPr lang="ru-RU" b="1" dirty="0">
                <a:solidFill>
                  <a:srgbClr val="C00000"/>
                </a:solidFill>
                <a:effectLst>
                  <a:outerShdw blurRad="38100" dist="38100" dir="2700000" algn="tl">
                    <a:srgbClr val="000000">
                      <a:alpha val="43137"/>
                    </a:srgbClr>
                  </a:outerShdw>
                </a:effectLst>
                <a:latin typeface="Arial "/>
                <a:cs typeface="Arial" pitchFamily="34" charset="0"/>
              </a:rPr>
              <a:t>прорывных инновационных технологий по переработке отходов</a:t>
            </a:r>
          </a:p>
        </p:txBody>
      </p:sp>
    </p:spTree>
    <p:extLst>
      <p:ext uri="{BB962C8B-B14F-4D97-AF65-F5344CB8AC3E}">
        <p14:creationId xmlns:p14="http://schemas.microsoft.com/office/powerpoint/2010/main" val="29366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7</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46684" y="1108596"/>
            <a:ext cx="7632848" cy="5355312"/>
          </a:xfrm>
          <a:prstGeom prst="rect">
            <a:avLst/>
          </a:prstGeom>
        </p:spPr>
        <p:txBody>
          <a:bodyPr wrap="square">
            <a:spAutoFit/>
          </a:bodyPr>
          <a:lstStyle/>
          <a:p>
            <a:pPr lvl="0">
              <a:spcAft>
                <a:spcPts val="600"/>
              </a:spcAft>
              <a:tabLst>
                <a:tab pos="0" algn="l"/>
              </a:tabLst>
              <a:defRPr/>
            </a:pPr>
            <a:r>
              <a:rPr lang="ru-RU" b="1" dirty="0" smtClean="0">
                <a:solidFill>
                  <a:srgbClr val="E3DED1">
                    <a:lumMod val="10000"/>
                  </a:srgbClr>
                </a:solidFill>
                <a:latin typeface="Arial "/>
                <a:cs typeface="Arial" pitchFamily="34" charset="0"/>
              </a:rPr>
              <a:t>                   Оппонент</a:t>
            </a:r>
            <a:r>
              <a:rPr lang="ru-RU" b="1" dirty="0">
                <a:solidFill>
                  <a:srgbClr val="E3DED1">
                    <a:lumMod val="10000"/>
                  </a:srgbClr>
                </a:solidFill>
                <a:latin typeface="Arial "/>
                <a:cs typeface="Arial" pitchFamily="34" charset="0"/>
              </a:rPr>
              <a:t>: </a:t>
            </a:r>
          </a:p>
          <a:p>
            <a:pPr lvl="0">
              <a:tabLst>
                <a:tab pos="0" algn="l"/>
              </a:tabLst>
              <a:defRPr/>
            </a:pPr>
            <a:r>
              <a:rPr lang="ru-RU" b="1" dirty="0">
                <a:solidFill>
                  <a:srgbClr val="E3DED1">
                    <a:lumMod val="10000"/>
                  </a:srgbClr>
                </a:solidFill>
                <a:latin typeface="Arial "/>
                <a:cs typeface="Arial" pitchFamily="34" charset="0"/>
              </a:rPr>
              <a:t>                    </a:t>
            </a:r>
            <a:r>
              <a:rPr lang="ru-RU" sz="1600" b="1" dirty="0">
                <a:solidFill>
                  <a:srgbClr val="E3DED1">
                    <a:lumMod val="10000"/>
                  </a:srgbClr>
                </a:solidFill>
                <a:latin typeface="Arial "/>
                <a:cs typeface="Arial" pitchFamily="34" charset="0"/>
              </a:rPr>
              <a:t>И что – установки таких масштабов, </a:t>
            </a:r>
          </a:p>
          <a:p>
            <a:pPr lvl="0">
              <a:tabLst>
                <a:tab pos="0" algn="l"/>
              </a:tabLst>
              <a:defRPr/>
            </a:pPr>
            <a:r>
              <a:rPr lang="ru-RU" sz="1600" b="1" dirty="0">
                <a:solidFill>
                  <a:srgbClr val="E3DED1">
                    <a:lumMod val="10000"/>
                  </a:srgbClr>
                </a:solidFill>
                <a:latin typeface="Arial "/>
                <a:cs typeface="Arial" pitchFamily="34" charset="0"/>
              </a:rPr>
              <a:t>                    производительности и стоимости помогут </a:t>
            </a:r>
          </a:p>
          <a:p>
            <a:pPr lvl="0">
              <a:tabLst>
                <a:tab pos="0" algn="l"/>
              </a:tabLst>
              <a:defRPr/>
            </a:pPr>
            <a:r>
              <a:rPr lang="ru-RU" sz="1600" b="1" dirty="0">
                <a:solidFill>
                  <a:srgbClr val="E3DED1">
                    <a:lumMod val="10000"/>
                  </a:srgbClr>
                </a:solidFill>
                <a:latin typeface="Arial "/>
                <a:cs typeface="Arial" pitchFamily="34" charset="0"/>
              </a:rPr>
              <a:t>                    решить проблему переработки в стране?</a:t>
            </a:r>
          </a:p>
          <a:p>
            <a:pPr lvl="0">
              <a:spcAft>
                <a:spcPts val="600"/>
              </a:spcAft>
              <a:tabLst>
                <a:tab pos="0" algn="l"/>
              </a:tabLst>
              <a:defRPr/>
            </a:pPr>
            <a:r>
              <a:rPr lang="ru-RU" sz="1000" b="1" dirty="0">
                <a:solidFill>
                  <a:srgbClr val="C00000"/>
                </a:solidFill>
                <a:latin typeface="Arial "/>
                <a:cs typeface="Arial" pitchFamily="34" charset="0"/>
              </a:rPr>
              <a:t>                         </a:t>
            </a:r>
            <a:r>
              <a:rPr lang="ru-RU" sz="1000" dirty="0">
                <a:solidFill>
                  <a:prstClr val="black"/>
                </a:solidFill>
                <a:latin typeface="Arial" panose="020B0604020202020204" pitchFamily="34" charset="0"/>
                <a:cs typeface="Arial" panose="020B0604020202020204" pitchFamily="34" charset="0"/>
              </a:rPr>
              <a:t>                </a:t>
            </a:r>
          </a:p>
          <a:p>
            <a:pPr lvl="0"/>
            <a:r>
              <a:rPr lang="ru-RU" sz="1400" dirty="0">
                <a:solidFill>
                  <a:prstClr val="black"/>
                </a:solidFill>
                <a:latin typeface="Arial" panose="020B0604020202020204" pitchFamily="34" charset="0"/>
                <a:cs typeface="Arial" panose="020B0604020202020204" pitchFamily="34" charset="0"/>
              </a:rPr>
              <a:t>Для оценки таких перспектив попробуем сравнить эффективность сторон в формате «</a:t>
            </a:r>
            <a:r>
              <a:rPr lang="ru-RU" sz="1400" dirty="0" err="1">
                <a:solidFill>
                  <a:prstClr val="black"/>
                </a:solidFill>
                <a:latin typeface="Arial" panose="020B0604020202020204" pitchFamily="34" charset="0"/>
                <a:cs typeface="Arial" panose="020B0604020202020204" pitchFamily="34" charset="0"/>
              </a:rPr>
              <a:t>капзатраты</a:t>
            </a:r>
            <a:r>
              <a:rPr lang="ru-RU" sz="1400" dirty="0">
                <a:solidFill>
                  <a:prstClr val="black"/>
                </a:solidFill>
                <a:latin typeface="Arial" panose="020B0604020202020204" pitchFamily="34" charset="0"/>
                <a:cs typeface="Arial" panose="020B0604020202020204" pitchFamily="34" charset="0"/>
              </a:rPr>
              <a:t> на переработку 1тн отходов», например, за срок в 10 лет, без учёта эксплуатационных затрат и доходов (или экономии) от генерации собственной электроэнергии и затрат на доставку отходов от места образования до завода. </a:t>
            </a:r>
            <a:endParaRPr lang="en-US"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1400" dirty="0">
              <a:solidFill>
                <a:prstClr val="black"/>
              </a:solidFill>
              <a:latin typeface="Arial" panose="020B0604020202020204" pitchFamily="34" charset="0"/>
              <a:cs typeface="Arial" panose="020B0604020202020204" pitchFamily="34" charset="0"/>
            </a:endParaRPr>
          </a:p>
          <a:p>
            <a:pPr lvl="0"/>
            <a:endParaRPr lang="ru-RU" sz="800" dirty="0">
              <a:solidFill>
                <a:prstClr val="black"/>
              </a:solidFill>
              <a:latin typeface="Arial" panose="020B0604020202020204" pitchFamily="34" charset="0"/>
              <a:cs typeface="Arial" panose="020B0604020202020204" pitchFamily="34" charset="0"/>
            </a:endParaRPr>
          </a:p>
          <a:p>
            <a:pPr lvl="0"/>
            <a:r>
              <a:rPr lang="ru-RU" sz="1600" b="1" dirty="0">
                <a:solidFill>
                  <a:prstClr val="black"/>
                </a:solidFill>
                <a:latin typeface="Arial" panose="020B0604020202020204" pitchFamily="34" charset="0"/>
                <a:cs typeface="Arial" panose="020B0604020202020204" pitchFamily="34" charset="0"/>
              </a:rPr>
              <a:t>Итого: </a:t>
            </a:r>
            <a:r>
              <a:rPr lang="ru-RU" sz="1600" u="sng" dirty="0">
                <a:solidFill>
                  <a:srgbClr val="5C7C38"/>
                </a:solidFill>
                <a:latin typeface="Arial" panose="020B0604020202020204" pitchFamily="34" charset="0"/>
                <a:cs typeface="Arial" panose="020B0604020202020204" pitchFamily="34" charset="0"/>
              </a:rPr>
              <a:t>эффективность малых установок </a:t>
            </a:r>
            <a:r>
              <a:rPr lang="ru-RU" sz="1600" b="1" dirty="0">
                <a:solidFill>
                  <a:prstClr val="black"/>
                </a:solidFill>
                <a:latin typeface="Arial" panose="020B0604020202020204" pitchFamily="34" charset="0"/>
                <a:cs typeface="Arial" panose="020B0604020202020204" pitchFamily="34" charset="0"/>
              </a:rPr>
              <a:t>на примере </a:t>
            </a:r>
          </a:p>
          <a:p>
            <a:pPr lvl="0"/>
            <a:r>
              <a:rPr lang="ru-RU" sz="1600" b="1" dirty="0">
                <a:solidFill>
                  <a:prstClr val="black"/>
                </a:solidFill>
                <a:latin typeface="Arial" panose="020B0604020202020204" pitchFamily="34" charset="0"/>
                <a:cs typeface="Arial" panose="020B0604020202020204" pitchFamily="34" charset="0"/>
              </a:rPr>
              <a:t>УТ-0,1 как минимум </a:t>
            </a:r>
            <a:r>
              <a:rPr lang="ru-RU" sz="1600" b="1" u="sng" dirty="0">
                <a:solidFill>
                  <a:srgbClr val="5C7C38"/>
                </a:solidFill>
                <a:latin typeface="Arial" panose="020B0604020202020204" pitchFamily="34" charset="0"/>
                <a:cs typeface="Arial" panose="020B0604020202020204" pitchFamily="34" charset="0"/>
              </a:rPr>
              <a:t>в 5 раз выше (!), </a:t>
            </a:r>
            <a:r>
              <a:rPr lang="ru-RU" sz="1600" b="1" dirty="0">
                <a:solidFill>
                  <a:prstClr val="black"/>
                </a:solidFill>
                <a:latin typeface="Arial" panose="020B0604020202020204" pitchFamily="34" charset="0"/>
                <a:cs typeface="Arial" panose="020B0604020202020204" pitchFamily="34" charset="0"/>
              </a:rPr>
              <a:t>чем у мега-завода </a:t>
            </a:r>
          </a:p>
          <a:p>
            <a:pPr lvl="0"/>
            <a:r>
              <a:rPr lang="ru-RU" sz="1600" b="1" dirty="0">
                <a:solidFill>
                  <a:prstClr val="black"/>
                </a:solidFill>
                <a:latin typeface="Arial" panose="020B0604020202020204" pitchFamily="34" charset="0"/>
                <a:cs typeface="Arial" panose="020B0604020202020204" pitchFamily="34" charset="0"/>
              </a:rPr>
              <a:t>импортного производства и это не предел при переходе</a:t>
            </a:r>
          </a:p>
          <a:p>
            <a:pPr lvl="0"/>
            <a:r>
              <a:rPr lang="ru-RU" sz="1600" b="1" dirty="0">
                <a:solidFill>
                  <a:prstClr val="black"/>
                </a:solidFill>
                <a:latin typeface="Arial" panose="020B0604020202020204" pitchFamily="34" charset="0"/>
                <a:cs typeface="Arial" panose="020B0604020202020204" pitchFamily="34" charset="0"/>
              </a:rPr>
              <a:t>на массовое производство!</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625" y="1198860"/>
            <a:ext cx="917860" cy="118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84" y="3284984"/>
            <a:ext cx="7707063"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9433" y="5271472"/>
            <a:ext cx="1129308" cy="112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62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8</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268760"/>
            <a:ext cx="7992888" cy="5047536"/>
          </a:xfrm>
          <a:prstGeom prst="rect">
            <a:avLst/>
          </a:prstGeom>
        </p:spPr>
        <p:txBody>
          <a:bodyPr wrap="square">
            <a:spAutoFit/>
          </a:bodyPr>
          <a:lstStyle/>
          <a:p>
            <a:pPr>
              <a:tabLst>
                <a:tab pos="0" algn="l"/>
              </a:tabLst>
              <a:defRPr/>
            </a:pPr>
            <a:r>
              <a:rPr lang="ru-RU" b="1" dirty="0" smtClean="0"/>
              <a:t>Если верить нашему Правительству, то в </a:t>
            </a:r>
            <a:r>
              <a:rPr lang="ru-RU" sz="1600" dirty="0">
                <a:solidFill>
                  <a:srgbClr val="5C7C38"/>
                </a:solidFill>
                <a:effectLst>
                  <a:outerShdw blurRad="38100" dist="38100" dir="2700000" algn="tl">
                    <a:srgbClr val="000000">
                      <a:alpha val="43137"/>
                    </a:srgbClr>
                  </a:outerShdw>
                </a:effectLst>
                <a:latin typeface="Arial "/>
                <a:cs typeface="Arial" pitchFamily="34" charset="0"/>
              </a:rPr>
              <a:t>Плане мероприятий по реализации «Стратегии  развития промышленности по обработке, утилизации и обезвреживанию отходов…» </a:t>
            </a:r>
            <a:r>
              <a:rPr lang="ru-RU" sz="1600" dirty="0" smtClean="0">
                <a:solidFill>
                  <a:srgbClr val="5C7C38"/>
                </a:solidFill>
                <a:effectLst>
                  <a:outerShdw blurRad="38100" dist="38100" dir="2700000" algn="tl">
                    <a:srgbClr val="000000">
                      <a:alpha val="43137"/>
                    </a:srgbClr>
                  </a:outerShdw>
                </a:effectLst>
                <a:latin typeface="Arial "/>
                <a:cs typeface="Arial" pitchFamily="34" charset="0"/>
              </a:rPr>
              <a:t>есть ещё и «вишенка на торте»: </a:t>
            </a:r>
            <a:endParaRPr lang="ru-RU" sz="1600" dirty="0">
              <a:solidFill>
                <a:srgbClr val="5C7C38"/>
              </a:solidFill>
              <a:effectLst>
                <a:outerShdw blurRad="38100" dist="38100" dir="2700000" algn="tl">
                  <a:srgbClr val="000000">
                    <a:alpha val="43137"/>
                  </a:srgbClr>
                </a:outerShdw>
              </a:effectLst>
              <a:latin typeface="Arial "/>
              <a:cs typeface="Arial" pitchFamily="34" charset="0"/>
            </a:endParaRPr>
          </a:p>
          <a:p>
            <a:pPr marL="285750" indent="-285750">
              <a:buFont typeface="Arial" panose="020B0604020202020204" pitchFamily="34" charset="0"/>
              <a:buChar char="•"/>
            </a:pPr>
            <a:r>
              <a:rPr lang="ru-RU" sz="1600" dirty="0" smtClean="0"/>
              <a:t>в </a:t>
            </a:r>
            <a:r>
              <a:rPr lang="ru-RU" sz="1600" dirty="0"/>
              <a:t>отдельный блок выделено </a:t>
            </a:r>
            <a:r>
              <a:rPr lang="ru-RU" sz="1600" b="1" dirty="0">
                <a:solidFill>
                  <a:srgbClr val="5C7C38"/>
                </a:solidFill>
                <a:effectLst>
                  <a:outerShdw blurRad="38100" dist="38100" dir="2700000" algn="tl">
                    <a:srgbClr val="000000">
                      <a:alpha val="43137"/>
                    </a:srgbClr>
                  </a:outerShdw>
                </a:effectLst>
              </a:rPr>
              <a:t>«Обеспечение инновационного </a:t>
            </a:r>
            <a:r>
              <a:rPr lang="ru-RU" sz="1600" b="1" dirty="0" smtClean="0">
                <a:solidFill>
                  <a:srgbClr val="5C7C38"/>
                </a:solidFill>
                <a:effectLst>
                  <a:outerShdw blurRad="38100" dist="38100" dir="2700000" algn="tl">
                    <a:srgbClr val="000000">
                      <a:alpha val="43137"/>
                    </a:srgbClr>
                  </a:outerShdw>
                </a:effectLst>
              </a:rPr>
              <a:t>развития </a:t>
            </a:r>
            <a:r>
              <a:rPr lang="ru-RU" sz="1600" b="1" dirty="0" err="1" smtClean="0">
                <a:solidFill>
                  <a:srgbClr val="5C7C38"/>
                </a:solidFill>
                <a:effectLst>
                  <a:outerShdw blurRad="38100" dist="38100" dir="2700000" algn="tl">
                    <a:srgbClr val="000000">
                      <a:alpha val="43137"/>
                    </a:srgbClr>
                  </a:outerShdw>
                </a:effectLst>
              </a:rPr>
              <a:t>отходоперерабатывающей</a:t>
            </a:r>
            <a:r>
              <a:rPr lang="ru-RU" sz="1600" b="1" dirty="0" smtClean="0">
                <a:solidFill>
                  <a:srgbClr val="5C7C38"/>
                </a:solidFill>
                <a:effectLst>
                  <a:outerShdw blurRad="38100" dist="38100" dir="2700000" algn="tl">
                    <a:srgbClr val="000000">
                      <a:alpha val="43137"/>
                    </a:srgbClr>
                  </a:outerShdw>
                </a:effectLst>
              </a:rPr>
              <a:t> </a:t>
            </a:r>
            <a:r>
              <a:rPr lang="ru-RU" sz="1600" b="1" dirty="0">
                <a:solidFill>
                  <a:srgbClr val="5C7C38"/>
                </a:solidFill>
                <a:effectLst>
                  <a:outerShdw blurRad="38100" dist="38100" dir="2700000" algn="tl">
                    <a:srgbClr val="000000">
                      <a:alpha val="43137"/>
                    </a:srgbClr>
                  </a:outerShdw>
                </a:effectLst>
              </a:rPr>
              <a:t>отрасли», </a:t>
            </a:r>
            <a:endParaRPr lang="ru-RU" sz="1600" b="1" dirty="0" smtClean="0">
              <a:solidFill>
                <a:srgbClr val="5C7C38"/>
              </a:solidFill>
              <a:effectLst>
                <a:outerShdw blurRad="38100" dist="38100" dir="2700000" algn="tl">
                  <a:srgbClr val="000000">
                    <a:alpha val="43137"/>
                  </a:srgbClr>
                </a:outerShdw>
              </a:effectLst>
            </a:endParaRPr>
          </a:p>
          <a:p>
            <a:r>
              <a:rPr lang="ru-RU" sz="1600" b="1" dirty="0" smtClean="0"/>
              <a:t>в </a:t>
            </a:r>
            <a:r>
              <a:rPr lang="ru-RU" sz="1600" b="1" dirty="0"/>
              <a:t>качестве приоритетов заявлены </a:t>
            </a:r>
            <a:endParaRPr lang="ru-RU" sz="1600" b="1" dirty="0" smtClean="0"/>
          </a:p>
          <a:p>
            <a:pPr marL="285750" indent="-285750">
              <a:buFont typeface="Arial" panose="020B0604020202020204" pitchFamily="34" charset="0"/>
              <a:buChar char="•"/>
            </a:pPr>
            <a:r>
              <a:rPr lang="ru-RU" sz="1600" b="1" dirty="0">
                <a:solidFill>
                  <a:srgbClr val="5C7C38"/>
                </a:solidFill>
                <a:effectLst>
                  <a:outerShdw blurRad="38100" dist="38100" dir="2700000" algn="tl">
                    <a:srgbClr val="000000">
                      <a:alpha val="43137"/>
                    </a:srgbClr>
                  </a:outerShdw>
                </a:effectLst>
              </a:rPr>
              <a:t>«Разработка мер государственной поддержки развития </a:t>
            </a:r>
            <a:r>
              <a:rPr lang="ru-RU" sz="1600" b="1" dirty="0" err="1">
                <a:solidFill>
                  <a:srgbClr val="5C7C38"/>
                </a:solidFill>
                <a:effectLst>
                  <a:outerShdw blurRad="38100" dist="38100" dir="2700000" algn="tl">
                    <a:srgbClr val="000000">
                      <a:alpha val="43137"/>
                    </a:srgbClr>
                  </a:outerShdw>
                </a:effectLst>
              </a:rPr>
              <a:t>отходоперерабатывающей</a:t>
            </a:r>
            <a:r>
              <a:rPr lang="ru-RU" sz="1600" b="1" dirty="0">
                <a:solidFill>
                  <a:srgbClr val="5C7C38"/>
                </a:solidFill>
                <a:effectLst>
                  <a:outerShdw blurRad="38100" dist="38100" dir="2700000" algn="tl">
                    <a:srgbClr val="000000">
                      <a:alpha val="43137"/>
                    </a:srgbClr>
                  </a:outerShdw>
                </a:effectLst>
              </a:rPr>
              <a:t> промышленности</a:t>
            </a:r>
            <a:r>
              <a:rPr lang="ru-RU" sz="1600" b="1" dirty="0"/>
              <a:t>», </a:t>
            </a:r>
            <a:endParaRPr lang="ru-RU" sz="1600" b="1" dirty="0" smtClean="0"/>
          </a:p>
          <a:p>
            <a:pPr marL="285750" indent="-285750">
              <a:buFont typeface="Arial" panose="020B0604020202020204" pitchFamily="34" charset="0"/>
              <a:buChar char="•"/>
            </a:pPr>
            <a:r>
              <a:rPr lang="ru-RU" sz="1600" b="1" dirty="0">
                <a:solidFill>
                  <a:srgbClr val="5C7C38"/>
                </a:solidFill>
                <a:effectLst>
                  <a:outerShdw blurRad="38100" dist="38100" dir="2700000" algn="tl">
                    <a:srgbClr val="000000">
                      <a:alpha val="43137"/>
                    </a:srgbClr>
                  </a:outerShdw>
                </a:effectLst>
              </a:rPr>
              <a:t>«</a:t>
            </a:r>
            <a:r>
              <a:rPr lang="ru-RU" sz="1600" b="1" u="sng" dirty="0" err="1">
                <a:solidFill>
                  <a:srgbClr val="5C7C38"/>
                </a:solidFill>
                <a:effectLst>
                  <a:outerShdw blurRad="38100" dist="38100" dir="2700000" algn="tl">
                    <a:srgbClr val="000000">
                      <a:alpha val="43137"/>
                    </a:srgbClr>
                  </a:outerShdw>
                </a:effectLst>
              </a:rPr>
              <a:t>Импортозамещение</a:t>
            </a:r>
            <a:r>
              <a:rPr lang="ru-RU" sz="1600" b="1" dirty="0">
                <a:solidFill>
                  <a:srgbClr val="5C7C38"/>
                </a:solidFill>
                <a:effectLst>
                  <a:outerShdw blurRad="38100" dist="38100" dir="2700000" algn="tl">
                    <a:srgbClr val="000000">
                      <a:alpha val="43137"/>
                    </a:srgbClr>
                  </a:outerShdw>
                </a:effectLst>
              </a:rPr>
              <a:t> оборудования по обработке, утилизации, обезвреживанию отходов и использованию вторичных ресурсов», </a:t>
            </a:r>
          </a:p>
          <a:p>
            <a:pPr marL="285750" indent="-285750">
              <a:buFont typeface="Arial" panose="020B0604020202020204" pitchFamily="34" charset="0"/>
              <a:buChar char="•"/>
            </a:pPr>
            <a:r>
              <a:rPr lang="ru-RU" sz="1600" b="1" dirty="0">
                <a:solidFill>
                  <a:srgbClr val="5C7C38"/>
                </a:solidFill>
                <a:effectLst>
                  <a:outerShdw blurRad="38100" dist="38100" dir="2700000" algn="tl">
                    <a:srgbClr val="000000">
                      <a:alpha val="43137"/>
                    </a:srgbClr>
                  </a:outerShdw>
                </a:effectLst>
              </a:rPr>
              <a:t>«Повышение экспортного потенциала </a:t>
            </a:r>
            <a:r>
              <a:rPr lang="ru-RU" sz="1600" b="1" u="sng" dirty="0">
                <a:solidFill>
                  <a:srgbClr val="5C7C38"/>
                </a:solidFill>
                <a:effectLst>
                  <a:outerShdw blurRad="38100" dist="38100" dir="2700000" algn="tl">
                    <a:srgbClr val="000000">
                      <a:alpha val="43137"/>
                    </a:srgbClr>
                  </a:outerShdw>
                </a:effectLst>
              </a:rPr>
              <a:t>отечественного оборудования</a:t>
            </a:r>
            <a:r>
              <a:rPr lang="ru-RU" sz="1600" b="1" dirty="0">
                <a:solidFill>
                  <a:srgbClr val="5C7C38"/>
                </a:solidFill>
                <a:effectLst>
                  <a:outerShdw blurRad="38100" dist="38100" dir="2700000" algn="tl">
                    <a:srgbClr val="000000">
                      <a:alpha val="43137"/>
                    </a:srgbClr>
                  </a:outerShdw>
                </a:effectLst>
              </a:rPr>
              <a:t>».  </a:t>
            </a:r>
            <a:endParaRPr lang="ru-RU" sz="1600" b="1" dirty="0" smtClean="0">
              <a:solidFill>
                <a:srgbClr val="5C7C38"/>
              </a:solidFill>
              <a:effectLst>
                <a:outerShdw blurRad="38100" dist="38100" dir="2700000" algn="tl">
                  <a:srgbClr val="000000">
                    <a:alpha val="43137"/>
                  </a:srgbClr>
                </a:outerShdw>
              </a:effectLst>
            </a:endParaRPr>
          </a:p>
          <a:p>
            <a:r>
              <a:rPr lang="ru-RU" sz="1600" dirty="0" smtClean="0"/>
              <a:t>Ответственные - </a:t>
            </a:r>
            <a:r>
              <a:rPr lang="ru-RU" sz="1600" b="1" dirty="0" err="1" smtClean="0"/>
              <a:t>Минпромторг</a:t>
            </a:r>
            <a:r>
              <a:rPr lang="ru-RU" sz="1600" dirty="0" smtClean="0"/>
              <a:t> </a:t>
            </a:r>
            <a:r>
              <a:rPr lang="ru-RU" sz="1600" dirty="0"/>
              <a:t>России и </a:t>
            </a:r>
            <a:r>
              <a:rPr lang="ru-RU" sz="1600" b="1" dirty="0"/>
              <a:t>Фонд поддержки </a:t>
            </a:r>
            <a:r>
              <a:rPr lang="ru-RU" sz="1600" b="1" dirty="0" smtClean="0"/>
              <a:t>промышленности</a:t>
            </a:r>
            <a:r>
              <a:rPr lang="ru-RU" sz="1600" dirty="0"/>
              <a:t>, </a:t>
            </a:r>
            <a:endParaRPr lang="ru-RU" sz="1600" dirty="0" smtClean="0"/>
          </a:p>
          <a:p>
            <a:r>
              <a:rPr lang="ru-RU" sz="1600" dirty="0"/>
              <a:t>в</a:t>
            </a:r>
            <a:r>
              <a:rPr lang="ru-RU" sz="1600" dirty="0" smtClean="0"/>
              <a:t> том числе за пилотный проект </a:t>
            </a:r>
            <a:r>
              <a:rPr lang="ru-RU" sz="1600" dirty="0"/>
              <a:t>-  </a:t>
            </a:r>
            <a:r>
              <a:rPr lang="ru-RU" sz="1600" dirty="0">
                <a:solidFill>
                  <a:srgbClr val="5C7C38"/>
                </a:solidFill>
                <a:effectLst>
                  <a:outerShdw blurRad="38100" dist="38100" dir="2700000" algn="tl">
                    <a:srgbClr val="000000">
                      <a:alpha val="43137"/>
                    </a:srgbClr>
                  </a:outerShdw>
                </a:effectLst>
              </a:rPr>
              <a:t>«</a:t>
            </a:r>
            <a:r>
              <a:rPr lang="ru-RU" sz="1600" b="1" dirty="0">
                <a:solidFill>
                  <a:srgbClr val="5C7C38"/>
                </a:solidFill>
                <a:effectLst>
                  <a:outerShdw blurRad="38100" dist="38100" dir="2700000" algn="tl">
                    <a:srgbClr val="000000">
                      <a:alpha val="43137"/>
                    </a:srgbClr>
                  </a:outerShdw>
                </a:effectLst>
              </a:rPr>
              <a:t>Переход на отечественное оборудование</a:t>
            </a:r>
            <a:r>
              <a:rPr lang="ru-RU" sz="1600" dirty="0">
                <a:solidFill>
                  <a:srgbClr val="5C7C38"/>
                </a:solidFill>
                <a:effectLst>
                  <a:outerShdw blurRad="38100" dist="38100" dir="2700000" algn="tl">
                    <a:srgbClr val="000000">
                      <a:alpha val="43137"/>
                    </a:srgbClr>
                  </a:outerShdw>
                </a:effectLst>
              </a:rPr>
              <a:t> </a:t>
            </a:r>
            <a:r>
              <a:rPr lang="ru-RU" sz="1600" b="1" dirty="0">
                <a:solidFill>
                  <a:srgbClr val="5C7C38"/>
                </a:solidFill>
                <a:effectLst>
                  <a:outerShdw blurRad="38100" dist="38100" dir="2700000" algn="tl">
                    <a:srgbClr val="000000">
                      <a:alpha val="43137"/>
                    </a:srgbClr>
                  </a:outerShdw>
                </a:effectLst>
              </a:rPr>
              <a:t>на предприятиях по обработке и утилизации отходов на территории </a:t>
            </a:r>
            <a:r>
              <a:rPr lang="ru-RU" sz="1600" b="1" dirty="0" smtClean="0">
                <a:solidFill>
                  <a:srgbClr val="5C7C38"/>
                </a:solidFill>
                <a:effectLst>
                  <a:outerShdw blurRad="38100" dist="38100" dir="2700000" algn="tl">
                    <a:srgbClr val="000000">
                      <a:alpha val="43137"/>
                    </a:srgbClr>
                  </a:outerShdw>
                </a:effectLst>
              </a:rPr>
              <a:t>РФ»</a:t>
            </a:r>
            <a:r>
              <a:rPr lang="ru-RU" sz="1600" b="1" dirty="0" smtClean="0"/>
              <a:t>, </a:t>
            </a:r>
          </a:p>
          <a:p>
            <a:pPr algn="ctr"/>
            <a:r>
              <a:rPr lang="ru-RU" sz="1600" b="1" u="sng" dirty="0" smtClean="0">
                <a:solidFill>
                  <a:srgbClr val="5C7C38"/>
                </a:solidFill>
                <a:effectLst>
                  <a:outerShdw blurRad="38100" dist="38100" dir="2700000" algn="tl">
                    <a:srgbClr val="000000">
                      <a:alpha val="43137"/>
                    </a:srgbClr>
                  </a:outerShdw>
                </a:effectLst>
              </a:rPr>
              <a:t>Выводы: </a:t>
            </a:r>
          </a:p>
          <a:p>
            <a:pPr marL="342900" indent="-342900">
              <a:buAutoNum type="arabicPeriod"/>
            </a:pPr>
            <a:r>
              <a:rPr lang="ru-RU" sz="1600" b="1" u="sng" dirty="0" smtClean="0">
                <a:solidFill>
                  <a:srgbClr val="5C7C38"/>
                </a:solidFill>
                <a:effectLst>
                  <a:outerShdw blurRad="38100" dist="38100" dir="2700000" algn="tl">
                    <a:srgbClr val="000000">
                      <a:alpha val="43137"/>
                    </a:srgbClr>
                  </a:outerShdw>
                </a:effectLst>
              </a:rPr>
              <a:t>Дан старт разработкам инновационных </a:t>
            </a:r>
            <a:r>
              <a:rPr lang="ru-RU" sz="1600" b="1" u="sng" dirty="0" err="1" smtClean="0">
                <a:solidFill>
                  <a:srgbClr val="5C7C38"/>
                </a:solidFill>
                <a:effectLst>
                  <a:outerShdw blurRad="38100" dist="38100" dir="2700000" algn="tl">
                    <a:srgbClr val="000000">
                      <a:alpha val="43137"/>
                    </a:srgbClr>
                  </a:outerShdw>
                </a:effectLst>
              </a:rPr>
              <a:t>отечественых</a:t>
            </a:r>
            <a:r>
              <a:rPr lang="ru-RU" sz="1600" b="1" u="sng" dirty="0" smtClean="0">
                <a:solidFill>
                  <a:srgbClr val="5C7C38"/>
                </a:solidFill>
                <a:effectLst>
                  <a:outerShdw blurRad="38100" dist="38100" dir="2700000" algn="tl">
                    <a:srgbClr val="000000">
                      <a:alpha val="43137"/>
                    </a:srgbClr>
                  </a:outerShdw>
                </a:effectLst>
              </a:rPr>
              <a:t> технологий и оборудования!</a:t>
            </a:r>
          </a:p>
          <a:p>
            <a:pPr marL="342900" indent="-342900">
              <a:buAutoNum type="arabicPeriod"/>
            </a:pPr>
            <a:r>
              <a:rPr lang="ru-RU" sz="1600" b="1" u="sng" dirty="0" smtClean="0">
                <a:solidFill>
                  <a:srgbClr val="5C7C38"/>
                </a:solidFill>
                <a:effectLst>
                  <a:outerShdw blurRad="38100" dist="38100" dir="2700000" algn="tl">
                    <a:srgbClr val="000000">
                      <a:alpha val="43137"/>
                    </a:srgbClr>
                  </a:outerShdw>
                </a:effectLst>
              </a:rPr>
              <a:t>ИКЦП как платформа </a:t>
            </a:r>
            <a:r>
              <a:rPr lang="ru-RU" sz="1600" b="1" dirty="0" smtClean="0">
                <a:solidFill>
                  <a:srgbClr val="5C7C38"/>
                </a:solidFill>
                <a:effectLst>
                  <a:outerShdw blurRad="38100" dist="38100" dir="2700000" algn="tl">
                    <a:srgbClr val="000000">
                      <a:alpha val="43137"/>
                    </a:srgbClr>
                  </a:outerShdw>
                </a:effectLst>
              </a:rPr>
              <a:t>для коммуникаций, синергии компетенций и ресурсов всех участников новой отрасли, как акселератор проектов по разработке и выводу на рынок готовых к применению прорывных инновационных технологий и оборудования – </a:t>
            </a:r>
            <a:r>
              <a:rPr lang="ru-RU" sz="1600" b="1" u="sng" dirty="0" smtClean="0">
                <a:solidFill>
                  <a:srgbClr val="5C7C38"/>
                </a:solidFill>
                <a:effectLst>
                  <a:outerShdw blurRad="38100" dist="38100" dir="2700000" algn="tl">
                    <a:srgbClr val="000000">
                      <a:alpha val="43137"/>
                    </a:srgbClr>
                  </a:outerShdw>
                </a:effectLst>
              </a:rPr>
              <a:t>востребована временем</a:t>
            </a:r>
            <a:r>
              <a:rPr lang="ru-RU" sz="1600" b="1" dirty="0" smtClean="0">
                <a:solidFill>
                  <a:srgbClr val="5C7C38"/>
                </a:solidFill>
                <a:effectLst>
                  <a:outerShdw blurRad="38100" dist="38100" dir="2700000" algn="tl">
                    <a:srgbClr val="000000">
                      <a:alpha val="43137"/>
                    </a:srgbClr>
                  </a:outerShdw>
                </a:effectLst>
              </a:rPr>
              <a:t>.</a:t>
            </a:r>
            <a:endParaRPr lang="ru-RU" sz="1600" b="1" dirty="0">
              <a:solidFill>
                <a:srgbClr val="5C7C3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494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B26FC87-4B44-46C4-85B2-84A4434E1DF7}" type="slidenum">
              <a:rPr lang="ru-RU" smtClean="0"/>
              <a:pPr/>
              <a:t>9</a:t>
            </a:fld>
            <a:endParaRPr lang="ru-RU" dirty="0"/>
          </a:p>
        </p:txBody>
      </p:sp>
      <p:sp>
        <p:nvSpPr>
          <p:cNvPr id="6" name="Текст 2"/>
          <p:cNvSpPr txBox="1">
            <a:spLocks/>
          </p:cNvSpPr>
          <p:nvPr/>
        </p:nvSpPr>
        <p:spPr>
          <a:xfrm>
            <a:off x="539552" y="1052736"/>
            <a:ext cx="8136904" cy="4822428"/>
          </a:xfrm>
          <a:prstGeom prst="rect">
            <a:avLst/>
          </a:prstGeom>
        </p:spPr>
        <p:txBody>
          <a:bodyPr>
            <a:noAutofit/>
          </a:bodyPr>
          <a:lstStyle>
            <a:lvl1pPr marL="0" indent="0" algn="l" defTabSz="914400" rtl="0" eaLnBrk="1" latinLnBrk="0" hangingPunct="1">
              <a:spcBef>
                <a:spcPts val="600"/>
              </a:spcBef>
              <a:buFontTx/>
              <a:buNone/>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buFont typeface="Arial" pitchFamily="34" charset="0"/>
              <a:buChar char="‒"/>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buFont typeface="Wingdings" pitchFamily="2" charset="2"/>
              <a:buChar char="§"/>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buFont typeface="Arial"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0" algn="l"/>
              </a:tabLst>
              <a:defRPr/>
            </a:pPr>
            <a:endParaRPr lang="ru-RU" dirty="0" smtClean="0">
              <a:solidFill>
                <a:srgbClr val="C00000"/>
              </a:solidFill>
              <a:latin typeface="Arial "/>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079625"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1198860"/>
            <a:ext cx="7992888" cy="5447645"/>
          </a:xfrm>
          <a:prstGeom prst="rect">
            <a:avLst/>
          </a:prstGeom>
        </p:spPr>
        <p:txBody>
          <a:bodyPr wrap="square">
            <a:spAutoFit/>
          </a:bodyPr>
          <a:lstStyle/>
          <a:p>
            <a:pPr marL="1162050" lvl="0" indent="-1162050">
              <a:tabLst>
                <a:tab pos="0" algn="l"/>
              </a:tabLst>
              <a:defRPr/>
            </a:pPr>
            <a:r>
              <a:rPr lang="ru-RU" sz="2000" b="1" dirty="0" smtClean="0">
                <a:solidFill>
                  <a:srgbClr val="E3DED1">
                    <a:lumMod val="10000"/>
                  </a:srgbClr>
                </a:solidFill>
                <a:latin typeface="Arial "/>
                <a:cs typeface="Arial" pitchFamily="34" charset="0"/>
              </a:rPr>
              <a:t>                    Оппонент</a:t>
            </a:r>
            <a:r>
              <a:rPr lang="ru-RU" sz="2000" b="1" dirty="0">
                <a:solidFill>
                  <a:srgbClr val="E3DED1">
                    <a:lumMod val="10000"/>
                  </a:srgbClr>
                </a:solidFill>
                <a:latin typeface="Arial "/>
                <a:cs typeface="Arial" pitchFamily="34" charset="0"/>
              </a:rPr>
              <a:t>: </a:t>
            </a:r>
            <a:r>
              <a:rPr lang="ru-RU" i="1" dirty="0">
                <a:solidFill>
                  <a:srgbClr val="E3DED1">
                    <a:lumMod val="10000"/>
                  </a:srgbClr>
                </a:solidFill>
                <a:effectLst>
                  <a:outerShdw blurRad="38100" dist="38100" dir="2700000" algn="tl">
                    <a:srgbClr val="000000">
                      <a:alpha val="43137"/>
                    </a:srgbClr>
                  </a:outerShdw>
                </a:effectLst>
                <a:cs typeface="Arial" pitchFamily="34" charset="0"/>
              </a:rPr>
              <a:t>Однако, лозунги хороши на митингах, </a:t>
            </a:r>
          </a:p>
          <a:p>
            <a:pPr marL="1162050" lvl="0" indent="-1162050">
              <a:tabLst>
                <a:tab pos="0" algn="l"/>
              </a:tabLst>
              <a:defRPr/>
            </a:pPr>
            <a:r>
              <a:rPr lang="ru-RU" i="1" dirty="0">
                <a:solidFill>
                  <a:srgbClr val="E3DED1">
                    <a:lumMod val="10000"/>
                  </a:srgbClr>
                </a:solidFill>
                <a:effectLst>
                  <a:outerShdw blurRad="38100" dist="38100" dir="2700000" algn="tl">
                    <a:srgbClr val="000000">
                      <a:alpha val="43137"/>
                    </a:srgbClr>
                  </a:outerShdw>
                </a:effectLst>
                <a:cs typeface="Arial" pitchFamily="34" charset="0"/>
              </a:rPr>
              <a:t>                                          до сего дня такой платформы не было и</a:t>
            </a:r>
          </a:p>
          <a:p>
            <a:pPr marL="1162050" lvl="0" indent="-1162050">
              <a:tabLst>
                <a:tab pos="0" algn="l"/>
              </a:tabLst>
              <a:defRPr/>
            </a:pPr>
            <a:r>
              <a:rPr lang="ru-RU" i="1" dirty="0">
                <a:solidFill>
                  <a:srgbClr val="E3DED1">
                    <a:lumMod val="10000"/>
                  </a:srgbClr>
                </a:solidFill>
                <a:effectLst>
                  <a:outerShdw blurRad="38100" dist="38100" dir="2700000" algn="tl">
                    <a:srgbClr val="000000">
                      <a:alpha val="43137"/>
                    </a:srgbClr>
                  </a:outerShdw>
                </a:effectLst>
                <a:cs typeface="Arial" pitchFamily="34" charset="0"/>
              </a:rPr>
              <a:t>                                     почему, после того, как она появится,</a:t>
            </a:r>
          </a:p>
          <a:p>
            <a:pPr marL="1162050" lvl="0" indent="-1162050">
              <a:tabLst>
                <a:tab pos="0" algn="l"/>
              </a:tabLst>
              <a:defRPr/>
            </a:pPr>
            <a:r>
              <a:rPr lang="ru-RU" i="1" dirty="0">
                <a:solidFill>
                  <a:srgbClr val="E3DED1">
                    <a:lumMod val="10000"/>
                  </a:srgbClr>
                </a:solidFill>
                <a:effectLst>
                  <a:outerShdw blurRad="38100" dist="38100" dir="2700000" algn="tl">
                    <a:srgbClr val="000000">
                      <a:alpha val="43137"/>
                    </a:srgbClr>
                  </a:outerShdw>
                </a:effectLst>
                <a:cs typeface="Arial" pitchFamily="34" charset="0"/>
              </a:rPr>
              <a:t>                                  вдруг всё изменится? </a:t>
            </a:r>
          </a:p>
          <a:p>
            <a:pPr marL="1162050" lvl="0" indent="-1162050">
              <a:tabLst>
                <a:tab pos="0" algn="l"/>
              </a:tabLst>
              <a:defRPr/>
            </a:pPr>
            <a:r>
              <a:rPr lang="ru-RU" i="1" dirty="0">
                <a:solidFill>
                  <a:srgbClr val="E3DED1">
                    <a:lumMod val="10000"/>
                  </a:srgbClr>
                </a:solidFill>
                <a:effectLst>
                  <a:outerShdw blurRad="38100" dist="38100" dir="2700000" algn="tl">
                    <a:srgbClr val="000000">
                      <a:alpha val="43137"/>
                    </a:srgbClr>
                  </a:outerShdw>
                </a:effectLst>
                <a:cs typeface="Arial" pitchFamily="34" charset="0"/>
              </a:rPr>
              <a:t>                    </a:t>
            </a:r>
            <a:r>
              <a:rPr lang="ru-RU" i="1" dirty="0" smtClean="0">
                <a:solidFill>
                  <a:srgbClr val="E3DED1">
                    <a:lumMod val="10000"/>
                  </a:srgbClr>
                </a:solidFill>
                <a:effectLst>
                  <a:outerShdw blurRad="38100" dist="38100" dir="2700000" algn="tl">
                    <a:srgbClr val="000000">
                      <a:alpha val="43137"/>
                    </a:srgbClr>
                  </a:outerShdw>
                </a:effectLst>
                <a:cs typeface="Arial" pitchFamily="34" charset="0"/>
              </a:rPr>
              <a:t>   Давайте </a:t>
            </a:r>
            <a:r>
              <a:rPr lang="ru-RU" i="1" dirty="0">
                <a:solidFill>
                  <a:srgbClr val="E3DED1">
                    <a:lumMod val="10000"/>
                  </a:srgbClr>
                </a:solidFill>
                <a:effectLst>
                  <a:outerShdw blurRad="38100" dist="38100" dir="2700000" algn="tl">
                    <a:srgbClr val="000000">
                      <a:alpha val="43137"/>
                    </a:srgbClr>
                  </a:outerShdw>
                </a:effectLst>
                <a:cs typeface="Arial" pitchFamily="34" charset="0"/>
              </a:rPr>
              <a:t>УТ-0,1 наклепаем 100 тысяч…</a:t>
            </a:r>
          </a:p>
          <a:p>
            <a:pPr lvl="0">
              <a:spcBef>
                <a:spcPts val="600"/>
              </a:spcBef>
              <a:spcAft>
                <a:spcPts val="600"/>
              </a:spcAft>
              <a:tabLst>
                <a:tab pos="0" algn="l"/>
              </a:tabLst>
              <a:defRPr/>
            </a:pPr>
            <a:r>
              <a:rPr lang="ru-RU" sz="2000" b="1" u="sng" dirty="0">
                <a:solidFill>
                  <a:srgbClr val="E3DED1">
                    <a:lumMod val="10000"/>
                  </a:srgbClr>
                </a:solidFill>
                <a:latin typeface="Arial "/>
                <a:cs typeface="Arial" pitchFamily="34" charset="0"/>
              </a:rPr>
              <a:t>Вот мы и подошли к самому главному! </a:t>
            </a:r>
          </a:p>
          <a:p>
            <a:pPr lvl="0">
              <a:tabLst>
                <a:tab pos="0" algn="l"/>
              </a:tabLst>
              <a:defRPr/>
            </a:pPr>
            <a:r>
              <a:rPr lang="ru-RU" b="1" dirty="0">
                <a:solidFill>
                  <a:srgbClr val="E3DED1">
                    <a:lumMod val="10000"/>
                  </a:srgbClr>
                </a:solidFill>
                <a:latin typeface="Arial "/>
                <a:cs typeface="Arial" pitchFamily="34" charset="0"/>
              </a:rPr>
              <a:t>Да, </a:t>
            </a:r>
            <a:r>
              <a:rPr lang="ru-RU" b="1" dirty="0">
                <a:solidFill>
                  <a:srgbClr val="5C7C38"/>
                </a:solidFill>
                <a:effectLst>
                  <a:outerShdw blurRad="38100" dist="38100" dir="2700000" algn="tl">
                    <a:srgbClr val="000000">
                      <a:alpha val="43137"/>
                    </a:srgbClr>
                  </a:outerShdw>
                </a:effectLst>
                <a:latin typeface="Arial "/>
                <a:cs typeface="Arial" pitchFamily="34" charset="0"/>
              </a:rPr>
              <a:t>у разработчика есть инновационная, </a:t>
            </a:r>
          </a:p>
          <a:p>
            <a:pPr lvl="0">
              <a:tabLst>
                <a:tab pos="0" algn="l"/>
              </a:tabLst>
              <a:defRPr/>
            </a:pPr>
            <a:r>
              <a:rPr lang="ru-RU" b="1" dirty="0">
                <a:solidFill>
                  <a:srgbClr val="5C7C38"/>
                </a:solidFill>
                <a:effectLst>
                  <a:outerShdw blurRad="38100" dist="38100" dir="2700000" algn="tl">
                    <a:srgbClr val="000000">
                      <a:alpha val="43137"/>
                    </a:srgbClr>
                  </a:outerShdw>
                </a:effectLst>
                <a:latin typeface="Arial "/>
                <a:cs typeface="Arial" pitchFamily="34" charset="0"/>
              </a:rPr>
              <a:t>перспективная, проверенная технология и работающий образец, </a:t>
            </a:r>
            <a:r>
              <a:rPr lang="ru-RU" b="1" dirty="0">
                <a:solidFill>
                  <a:srgbClr val="E3DED1">
                    <a:lumMod val="10000"/>
                  </a:srgbClr>
                </a:solidFill>
                <a:latin typeface="Arial "/>
                <a:cs typeface="Arial" pitchFamily="34" charset="0"/>
              </a:rPr>
              <a:t>но! </a:t>
            </a:r>
          </a:p>
          <a:p>
            <a:pPr lvl="0">
              <a:spcBef>
                <a:spcPts val="600"/>
              </a:spcBef>
              <a:spcAft>
                <a:spcPts val="600"/>
              </a:spcAft>
              <a:tabLst>
                <a:tab pos="0" algn="l"/>
              </a:tabLst>
              <a:defRPr/>
            </a:pPr>
            <a:r>
              <a:rPr lang="ru-RU" sz="1600" b="1" dirty="0">
                <a:solidFill>
                  <a:srgbClr val="E3DED1">
                    <a:lumMod val="10000"/>
                  </a:srgbClr>
                </a:solidFill>
                <a:effectLst>
                  <a:outerShdw blurRad="38100" dist="38100" dir="2700000" algn="tl">
                    <a:srgbClr val="000000">
                      <a:alpha val="43137"/>
                    </a:srgbClr>
                  </a:outerShdw>
                </a:effectLst>
                <a:latin typeface="Arial "/>
                <a:cs typeface="Arial" pitchFamily="34" charset="0"/>
              </a:rPr>
              <a:t>Чтобы установка вышла на рынок надо решить следующие задачи:</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разработать </a:t>
            </a:r>
            <a:r>
              <a:rPr lang="ru-RU" sz="1600" b="1" dirty="0">
                <a:solidFill>
                  <a:srgbClr val="C00000"/>
                </a:solidFill>
                <a:latin typeface="Arial "/>
                <a:cs typeface="Arial" pitchFamily="34" charset="0"/>
              </a:rPr>
              <a:t>промышленный дизайн</a:t>
            </a:r>
            <a:r>
              <a:rPr lang="ru-RU" sz="1600" dirty="0">
                <a:solidFill>
                  <a:srgbClr val="E3DED1">
                    <a:lumMod val="10000"/>
                  </a:srgbClr>
                </a:solidFill>
                <a:latin typeface="Arial "/>
                <a:cs typeface="Arial" pitchFamily="34" charset="0"/>
              </a:rPr>
              <a:t>, удобный и привлекательный,</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разработать или подобрать </a:t>
            </a:r>
            <a:r>
              <a:rPr lang="ru-RU" sz="1600" b="1" dirty="0">
                <a:solidFill>
                  <a:srgbClr val="C00000"/>
                </a:solidFill>
                <a:latin typeface="Arial "/>
                <a:cs typeface="Arial" pitchFamily="34" charset="0"/>
              </a:rPr>
              <a:t>узел подготовки отходов и узел загрузки</a:t>
            </a:r>
            <a:r>
              <a:rPr lang="ru-RU" sz="1600" dirty="0">
                <a:solidFill>
                  <a:srgbClr val="E3DED1">
                    <a:lumMod val="10000"/>
                  </a:srgbClr>
                </a:solidFill>
                <a:latin typeface="Arial "/>
                <a:cs typeface="Arial" pitchFamily="34" charset="0"/>
              </a:rPr>
              <a:t>,</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разработать или подобрать </a:t>
            </a:r>
            <a:r>
              <a:rPr lang="ru-RU" sz="1600" b="1" dirty="0">
                <a:solidFill>
                  <a:srgbClr val="C00000"/>
                </a:solidFill>
                <a:latin typeface="Arial "/>
                <a:cs typeface="Arial" pitchFamily="34" charset="0"/>
              </a:rPr>
              <a:t>технологию изготовления огнеупорной защиты </a:t>
            </a:r>
            <a:r>
              <a:rPr lang="ru-RU" sz="1600" dirty="0">
                <a:solidFill>
                  <a:srgbClr val="E3DED1">
                    <a:lumMod val="10000"/>
                  </a:srgbClr>
                </a:solidFill>
                <a:latin typeface="Arial "/>
                <a:cs typeface="Arial" pitchFamily="34" charset="0"/>
              </a:rPr>
              <a:t>в реакторе установки,</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разработать </a:t>
            </a:r>
            <a:r>
              <a:rPr lang="ru-RU" sz="1600" b="1" dirty="0">
                <a:solidFill>
                  <a:srgbClr val="C00000"/>
                </a:solidFill>
                <a:latin typeface="Arial "/>
                <a:cs typeface="Arial" pitchFamily="34" charset="0"/>
              </a:rPr>
              <a:t>систему автоматизации и контроля </a:t>
            </a:r>
            <a:r>
              <a:rPr lang="ru-RU" sz="1600" dirty="0">
                <a:solidFill>
                  <a:srgbClr val="E3DED1">
                    <a:lumMod val="10000"/>
                  </a:srgbClr>
                </a:solidFill>
                <a:latin typeface="Arial "/>
                <a:cs typeface="Arial" pitchFamily="34" charset="0"/>
              </a:rPr>
              <a:t>рабочего процесса,</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подобрать </a:t>
            </a:r>
            <a:r>
              <a:rPr lang="ru-RU" sz="1600" b="1" dirty="0">
                <a:solidFill>
                  <a:srgbClr val="C00000"/>
                </a:solidFill>
                <a:latin typeface="Arial "/>
                <a:cs typeface="Arial" pitchFamily="34" charset="0"/>
              </a:rPr>
              <a:t>приборы контроля </a:t>
            </a:r>
            <a:r>
              <a:rPr lang="ru-RU" sz="1600" dirty="0">
                <a:solidFill>
                  <a:srgbClr val="E3DED1">
                    <a:lumMod val="10000"/>
                  </a:srgbClr>
                </a:solidFill>
                <a:latin typeface="Arial "/>
                <a:cs typeface="Arial" pitchFamily="34" charset="0"/>
              </a:rPr>
              <a:t>экологической обстановки в рабочей зоне,</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решить вопросы </a:t>
            </a:r>
            <a:r>
              <a:rPr lang="ru-RU" sz="1600" b="1" dirty="0" err="1">
                <a:solidFill>
                  <a:srgbClr val="C00000"/>
                </a:solidFill>
                <a:latin typeface="Arial "/>
                <a:cs typeface="Arial" pitchFamily="34" charset="0"/>
              </a:rPr>
              <a:t>промбезопасности</a:t>
            </a:r>
            <a:r>
              <a:rPr lang="ru-RU" sz="1600" b="1" dirty="0">
                <a:solidFill>
                  <a:srgbClr val="C00000"/>
                </a:solidFill>
                <a:latin typeface="Arial "/>
                <a:cs typeface="Arial" pitchFamily="34" charset="0"/>
              </a:rPr>
              <a:t> и сертификации </a:t>
            </a:r>
            <a:r>
              <a:rPr lang="ru-RU" sz="1600" dirty="0">
                <a:solidFill>
                  <a:srgbClr val="E3DED1">
                    <a:lumMod val="10000"/>
                  </a:srgbClr>
                </a:solidFill>
                <a:latin typeface="Arial "/>
                <a:cs typeface="Arial" pitchFamily="34" charset="0"/>
              </a:rPr>
              <a:t>установки,</a:t>
            </a:r>
          </a:p>
          <a:p>
            <a:pPr marL="285750" lvl="0" indent="-285750">
              <a:buFont typeface="Arial" panose="020B0604020202020204" pitchFamily="34" charset="0"/>
              <a:buChar char="•"/>
              <a:tabLst>
                <a:tab pos="0" algn="l"/>
              </a:tabLst>
              <a:defRPr/>
            </a:pPr>
            <a:r>
              <a:rPr lang="ru-RU" sz="1600" dirty="0">
                <a:solidFill>
                  <a:srgbClr val="E3DED1">
                    <a:lumMod val="10000"/>
                  </a:srgbClr>
                </a:solidFill>
                <a:latin typeface="Arial "/>
                <a:cs typeface="Arial" pitchFamily="34" charset="0"/>
              </a:rPr>
              <a:t>все перечисленные задачи уже </a:t>
            </a:r>
            <a:r>
              <a:rPr lang="ru-RU" sz="1600" b="1" dirty="0">
                <a:solidFill>
                  <a:srgbClr val="C00000"/>
                </a:solidFill>
                <a:latin typeface="Arial "/>
                <a:cs typeface="Arial" pitchFamily="34" charset="0"/>
              </a:rPr>
              <a:t>под конкретного потребителя </a:t>
            </a:r>
            <a:r>
              <a:rPr lang="ru-RU" sz="1600" dirty="0">
                <a:solidFill>
                  <a:srgbClr val="E3DED1">
                    <a:lumMod val="10000"/>
                  </a:srgbClr>
                </a:solidFill>
                <a:latin typeface="Arial "/>
                <a:cs typeface="Arial" pitchFamily="34" charset="0"/>
              </a:rPr>
              <a:t>(заказчика).</a:t>
            </a:r>
          </a:p>
          <a:p>
            <a:pPr lvl="0" algn="ctr">
              <a:tabLst>
                <a:tab pos="0" algn="l"/>
              </a:tabLst>
              <a:defRPr/>
            </a:pPr>
            <a:r>
              <a:rPr lang="ru-RU" b="1" dirty="0">
                <a:solidFill>
                  <a:srgbClr val="C00000"/>
                </a:solidFill>
                <a:effectLst>
                  <a:outerShdw blurRad="38100" dist="38100" dir="2700000" algn="tl">
                    <a:srgbClr val="000000">
                      <a:alpha val="43137"/>
                    </a:srgbClr>
                  </a:outerShdw>
                </a:effectLst>
                <a:latin typeface="Arial "/>
                <a:cs typeface="Arial" pitchFamily="34" charset="0"/>
              </a:rPr>
              <a:t>Да и «наклепать» 100 тысяч проблема, если подумать!</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1281361"/>
            <a:ext cx="100811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a:extLst>
              <a:ext uri="{FF2B5EF4-FFF2-40B4-BE49-F238E27FC236}">
                <a16:creationId xmlns:a16="http://schemas.microsoft.com/office/drawing/2014/main" xmlns="" id="{B522BA1A-22E8-4836-AE48-89F6198DBFEE}"/>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6077051" y="2279838"/>
            <a:ext cx="839615" cy="71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a:extLst>
              <a:ext uri="{FF2B5EF4-FFF2-40B4-BE49-F238E27FC236}">
                <a16:creationId xmlns:a16="http://schemas.microsoft.com/office/drawing/2014/main" xmlns="" id="{B522BA1A-22E8-4836-AE48-89F6198DBFEE}"/>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6430284" y="2075164"/>
            <a:ext cx="839615" cy="71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a:extLst>
              <a:ext uri="{FF2B5EF4-FFF2-40B4-BE49-F238E27FC236}">
                <a16:creationId xmlns:a16="http://schemas.microsoft.com/office/drawing/2014/main" xmlns="" id="{B522BA1A-22E8-4836-AE48-89F6198DBFEE}"/>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7012017" y="1929433"/>
            <a:ext cx="839615" cy="71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a:extLst>
              <a:ext uri="{FF2B5EF4-FFF2-40B4-BE49-F238E27FC236}">
                <a16:creationId xmlns:a16="http://schemas.microsoft.com/office/drawing/2014/main" xmlns="" id="{B522BA1A-22E8-4836-AE48-89F6198DBFEE}"/>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6592209" y="2575620"/>
            <a:ext cx="839615" cy="71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a:extLst>
              <a:ext uri="{FF2B5EF4-FFF2-40B4-BE49-F238E27FC236}">
                <a16:creationId xmlns:a16="http://schemas.microsoft.com/office/drawing/2014/main" xmlns="" id="{B522BA1A-22E8-4836-AE48-89F6198DBFEE}"/>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7624648" y="2114997"/>
            <a:ext cx="839615" cy="71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Рисунок 12">
            <a:extLst>
              <a:ext uri="{FF2B5EF4-FFF2-40B4-BE49-F238E27FC236}">
                <a16:creationId xmlns:a16="http://schemas.microsoft.com/office/drawing/2014/main" xmlns="" id="{B522BA1A-22E8-4836-AE48-89F6198DBFEE}"/>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artisticCrisscrossEtching/>
                    </a14:imgEffect>
                    <a14:imgEffect>
                      <a14:sharpenSoften amount="-25000"/>
                    </a14:imgEffect>
                    <a14:imgEffect>
                      <a14:brightnessContrast bright="8000" contrast="-26000"/>
                    </a14:imgEffect>
                  </a14:imgLayer>
                </a14:imgProps>
              </a:ext>
              <a:ext uri="{28A0092B-C50C-407E-A947-70E740481C1C}">
                <a14:useLocalDpi xmlns:a14="http://schemas.microsoft.com/office/drawing/2010/main" val="0"/>
              </a:ext>
            </a:extLst>
          </a:blip>
          <a:srcRect l="19531" r="-1128" b="1735"/>
          <a:stretch/>
        </p:blipFill>
        <p:spPr>
          <a:xfrm>
            <a:off x="7319848" y="2643581"/>
            <a:ext cx="839615" cy="714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246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1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1.89999999999999991118E+00&quot;&gt;&lt;m_msothmcolidx val=&quot;0&quot;/&gt;&lt;m_rgb r=&quot;C0&quot; g=&quot;00&quot; b=&quot;00&quot;/&gt;&lt;m_nBrightness val=&quot;0&quot;/&gt;&lt;/elem&gt;&lt;elem m_fUsage=&quot;8.10000000000000053291E-01&quot;&gt;&lt;m_msothmcolidx val=&quot;0&quot;/&gt;&lt;m_rgb r=&quot;87&quot; g=&quot;DA&quot; b=&quot;FF&quot;/&gt;&lt;m_nBrightness val=&quot;0&quot;/&gt;&lt;/elem&gt;&lt;elem m_fUsage=&quot;7.29000000000000092371E-01&quot;&gt;&lt;m_msothmcolidx val=&quot;0&quot;/&gt;&lt;m_rgb r=&quot;4B&quot; g=&quot;C8&quot; b=&quot;FF&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1640</Words>
  <Application>Microsoft Office PowerPoint</Application>
  <PresentationFormat>Экран (4:3)</PresentationFormat>
  <Paragraphs>243</Paragraphs>
  <Slides>16</Slides>
  <Notes>14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Office Theme</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Рыночная стратегия и монетизация (в работе)  1. Доработка платформы. 2. Подготовка и подписание партнёрских программ. 3. Создание базы данных проблем «производителей отходов» – решение     проблемы должно существенно влиять на состояние экологии. 4. Создание базы данных по «инноваторам».   Рыночный потенциал ИКЦП (для обсуждения)    Оценка вариантов монетизации.    Вариант 1. Процент от транзакций на платформе.   Вариант 2. Абонентская плата за пользование платформой.   Вариант 3. Продажа ключевому игроку в отрасли.   Вариант 4. Собственное использование для развития кластера на базе                       платформы.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2017-12-21T14:01:19Z</dcterms:created>
  <dcterms:modified xsi:type="dcterms:W3CDTF">2021-07-29T13:30:16Z</dcterms:modified>
</cp:coreProperties>
</file>